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301" r:id="rId2"/>
    <p:sldId id="256" r:id="rId3"/>
    <p:sldId id="257" r:id="rId4"/>
    <p:sldId id="289" r:id="rId5"/>
    <p:sldId id="266" r:id="rId6"/>
    <p:sldId id="295" r:id="rId7"/>
    <p:sldId id="267" r:id="rId8"/>
    <p:sldId id="268" r:id="rId9"/>
    <p:sldId id="270" r:id="rId10"/>
    <p:sldId id="269" r:id="rId11"/>
    <p:sldId id="272" r:id="rId12"/>
    <p:sldId id="273" r:id="rId13"/>
    <p:sldId id="291" r:id="rId14"/>
    <p:sldId id="274" r:id="rId15"/>
    <p:sldId id="298" r:id="rId16"/>
    <p:sldId id="300" r:id="rId17"/>
    <p:sldId id="259" r:id="rId18"/>
    <p:sldId id="258" r:id="rId19"/>
    <p:sldId id="262" r:id="rId20"/>
    <p:sldId id="260" r:id="rId21"/>
    <p:sldId id="263" r:id="rId22"/>
    <p:sldId id="261" r:id="rId23"/>
    <p:sldId id="265" r:id="rId24"/>
    <p:sldId id="282" r:id="rId25"/>
    <p:sldId id="280" r:id="rId26"/>
    <p:sldId id="281" r:id="rId27"/>
    <p:sldId id="286" r:id="rId28"/>
    <p:sldId id="264" r:id="rId29"/>
    <p:sldId id="293" r:id="rId30"/>
    <p:sldId id="294" r:id="rId31"/>
    <p:sldId id="283" r:id="rId32"/>
    <p:sldId id="296" r:id="rId33"/>
    <p:sldId id="278" r:id="rId34"/>
    <p:sldId id="287" r:id="rId35"/>
    <p:sldId id="292" r:id="rId36"/>
    <p:sldId id="284" r:id="rId37"/>
    <p:sldId id="285" r:id="rId38"/>
    <p:sldId id="297" r:id="rId39"/>
    <p:sldId id="288" r:id="rId40"/>
    <p:sldId id="27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3" autoAdjust="0"/>
    <p:restoredTop sz="93059" autoAdjust="0"/>
  </p:normalViewPr>
  <p:slideViewPr>
    <p:cSldViewPr>
      <p:cViewPr varScale="1">
        <p:scale>
          <a:sx n="105" d="100"/>
          <a:sy n="105" d="100"/>
        </p:scale>
        <p:origin x="-11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F:\cpu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cpu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GB" dirty="0" smtClean="0"/>
              <a:t>Transistor Count</a:t>
            </a:r>
            <a:endParaRPr lang="en-GB" dirty="0"/>
          </a:p>
        </c:rich>
      </c:tx>
      <c:layout/>
    </c:title>
    <c:plotArea>
      <c:layout/>
      <c:lineChart>
        <c:grouping val="stacked"/>
        <c:ser>
          <c:idx val="0"/>
          <c:order val="1"/>
          <c:tx>
            <c:v>Transistor Count</c:v>
          </c:tx>
          <c:marker>
            <c:symbol val="none"/>
          </c:marker>
          <c:cat>
            <c:numRef>
              <c:f>Sheet1!$A$4:$A$21</c:f>
              <c:numCache>
                <c:formatCode>General</c:formatCode>
                <c:ptCount val="18"/>
                <c:pt idx="0">
                  <c:v>1975</c:v>
                </c:pt>
                <c:pt idx="1">
                  <c:v>1979</c:v>
                </c:pt>
                <c:pt idx="2">
                  <c:v>1984</c:v>
                </c:pt>
                <c:pt idx="3">
                  <c:v>1987</c:v>
                </c:pt>
                <c:pt idx="4">
                  <c:v>1988</c:v>
                </c:pt>
                <c:pt idx="5">
                  <c:v>1989</c:v>
                </c:pt>
                <c:pt idx="6">
                  <c:v>1993</c:v>
                </c:pt>
                <c:pt idx="7">
                  <c:v>1995</c:v>
                </c:pt>
                <c:pt idx="8">
                  <c:v>1997</c:v>
                </c:pt>
                <c:pt idx="9">
                  <c:v>1997</c:v>
                </c:pt>
                <c:pt idx="10">
                  <c:v>1999</c:v>
                </c:pt>
                <c:pt idx="11">
                  <c:v>1999</c:v>
                </c:pt>
                <c:pt idx="12">
                  <c:v>2000</c:v>
                </c:pt>
                <c:pt idx="13">
                  <c:v>2001</c:v>
                </c:pt>
                <c:pt idx="14">
                  <c:v>2004</c:v>
                </c:pt>
                <c:pt idx="15">
                  <c:v>2005</c:v>
                </c:pt>
                <c:pt idx="16">
                  <c:v>2007</c:v>
                </c:pt>
                <c:pt idx="17">
                  <c:v>2009</c:v>
                </c:pt>
              </c:numCache>
            </c:numRef>
          </c:cat>
          <c:val>
            <c:numRef>
              <c:f>Sheet1!$C$4:$C$21</c:f>
              <c:numCache>
                <c:formatCode>#,##0</c:formatCode>
                <c:ptCount val="18"/>
                <c:pt idx="0">
                  <c:v>4000</c:v>
                </c:pt>
                <c:pt idx="1">
                  <c:v>30000</c:v>
                </c:pt>
                <c:pt idx="2">
                  <c:v>134000</c:v>
                </c:pt>
                <c:pt idx="3">
                  <c:v>270000</c:v>
                </c:pt>
                <c:pt idx="4">
                  <c:v>275000</c:v>
                </c:pt>
                <c:pt idx="5">
                  <c:v>1200000</c:v>
                </c:pt>
                <c:pt idx="6">
                  <c:v>3100000</c:v>
                </c:pt>
                <c:pt idx="7">
                  <c:v>5500000</c:v>
                </c:pt>
                <c:pt idx="8">
                  <c:v>8800000</c:v>
                </c:pt>
                <c:pt idx="9">
                  <c:v>7500000</c:v>
                </c:pt>
                <c:pt idx="10">
                  <c:v>22000000</c:v>
                </c:pt>
                <c:pt idx="11">
                  <c:v>28000000</c:v>
                </c:pt>
                <c:pt idx="12">
                  <c:v>42000000</c:v>
                </c:pt>
                <c:pt idx="13">
                  <c:v>37000000</c:v>
                </c:pt>
                <c:pt idx="14">
                  <c:v>105000000</c:v>
                </c:pt>
                <c:pt idx="15">
                  <c:v>233000000</c:v>
                </c:pt>
                <c:pt idx="16">
                  <c:v>450000000</c:v>
                </c:pt>
                <c:pt idx="17">
                  <c:v>758000000</c:v>
                </c:pt>
              </c:numCache>
            </c:numRef>
          </c:val>
        </c:ser>
        <c:ser>
          <c:idx val="1"/>
          <c:order val="0"/>
          <c:tx>
            <c:v>Clock Speed</c:v>
          </c:tx>
          <c:marker>
            <c:symbol val="none"/>
          </c:marker>
          <c:cat>
            <c:numRef>
              <c:f>Sheet1!$A$4:$A$21</c:f>
              <c:numCache>
                <c:formatCode>General</c:formatCode>
                <c:ptCount val="18"/>
                <c:pt idx="0">
                  <c:v>1975</c:v>
                </c:pt>
                <c:pt idx="1">
                  <c:v>1979</c:v>
                </c:pt>
                <c:pt idx="2">
                  <c:v>1984</c:v>
                </c:pt>
                <c:pt idx="3">
                  <c:v>1987</c:v>
                </c:pt>
                <c:pt idx="4">
                  <c:v>1988</c:v>
                </c:pt>
                <c:pt idx="5">
                  <c:v>1989</c:v>
                </c:pt>
                <c:pt idx="6">
                  <c:v>1993</c:v>
                </c:pt>
                <c:pt idx="7">
                  <c:v>1995</c:v>
                </c:pt>
                <c:pt idx="8">
                  <c:v>1997</c:v>
                </c:pt>
                <c:pt idx="9">
                  <c:v>1997</c:v>
                </c:pt>
                <c:pt idx="10">
                  <c:v>1999</c:v>
                </c:pt>
                <c:pt idx="11">
                  <c:v>1999</c:v>
                </c:pt>
                <c:pt idx="12">
                  <c:v>2000</c:v>
                </c:pt>
                <c:pt idx="13">
                  <c:v>2001</c:v>
                </c:pt>
                <c:pt idx="14">
                  <c:v>2004</c:v>
                </c:pt>
                <c:pt idx="15">
                  <c:v>2005</c:v>
                </c:pt>
                <c:pt idx="16">
                  <c:v>2007</c:v>
                </c:pt>
                <c:pt idx="17">
                  <c:v>2009</c:v>
                </c:pt>
              </c:numCache>
            </c:numRef>
          </c:cat>
          <c:val>
            <c:numRef>
              <c:f>Sheet1!$D$4:$D$21</c:f>
              <c:numCache>
                <c:formatCode>General</c:formatCode>
                <c:ptCount val="18"/>
                <c:pt idx="0">
                  <c:v>1</c:v>
                </c:pt>
                <c:pt idx="1">
                  <c:v>4</c:v>
                </c:pt>
                <c:pt idx="2">
                  <c:v>12</c:v>
                </c:pt>
                <c:pt idx="3">
                  <c:v>20</c:v>
                </c:pt>
                <c:pt idx="4">
                  <c:v>50</c:v>
                </c:pt>
                <c:pt idx="5">
                  <c:v>60</c:v>
                </c:pt>
                <c:pt idx="6">
                  <c:v>60</c:v>
                </c:pt>
                <c:pt idx="7">
                  <c:v>200</c:v>
                </c:pt>
                <c:pt idx="8">
                  <c:v>200</c:v>
                </c:pt>
                <c:pt idx="9">
                  <c:v>233</c:v>
                </c:pt>
                <c:pt idx="10">
                  <c:v>600</c:v>
                </c:pt>
                <c:pt idx="11">
                  <c:v>600</c:v>
                </c:pt>
                <c:pt idx="12">
                  <c:v>1400</c:v>
                </c:pt>
                <c:pt idx="13">
                  <c:v>1000</c:v>
                </c:pt>
                <c:pt idx="14" formatCode="#,##0">
                  <c:v>2400</c:v>
                </c:pt>
                <c:pt idx="15" formatCode="#,##0">
                  <c:v>2400</c:v>
                </c:pt>
                <c:pt idx="16" formatCode="#,##0">
                  <c:v>2200</c:v>
                </c:pt>
                <c:pt idx="17" formatCode="#,##0">
                  <c:v>2800</c:v>
                </c:pt>
              </c:numCache>
            </c:numRef>
          </c:val>
        </c:ser>
        <c:marker val="1"/>
        <c:axId val="64504576"/>
        <c:axId val="64506112"/>
      </c:lineChart>
      <c:catAx>
        <c:axId val="64504576"/>
        <c:scaling>
          <c:orientation val="minMax"/>
        </c:scaling>
        <c:axPos val="b"/>
        <c:numFmt formatCode="General" sourceLinked="1"/>
        <c:tickLblPos val="nextTo"/>
        <c:crossAx val="64506112"/>
        <c:crosses val="autoZero"/>
        <c:auto val="1"/>
        <c:lblAlgn val="ctr"/>
        <c:lblOffset val="100"/>
      </c:catAx>
      <c:valAx>
        <c:axId val="64506112"/>
        <c:scaling>
          <c:orientation val="minMax"/>
        </c:scaling>
        <c:axPos val="l"/>
        <c:majorGridlines/>
        <c:numFmt formatCode="#,##0" sourceLinked="1"/>
        <c:tickLblPos val="nextTo"/>
        <c:crossAx val="64504576"/>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title>
      <c:layout/>
    </c:title>
    <c:plotArea>
      <c:layout/>
      <c:lineChart>
        <c:grouping val="stacked"/>
        <c:ser>
          <c:idx val="1"/>
          <c:order val="0"/>
          <c:tx>
            <c:v>Clock Speed</c:v>
          </c:tx>
          <c:marker>
            <c:symbol val="none"/>
          </c:marker>
          <c:cat>
            <c:numRef>
              <c:f>Sheet1!$A$4:$A$21</c:f>
              <c:numCache>
                <c:formatCode>General</c:formatCode>
                <c:ptCount val="18"/>
                <c:pt idx="0">
                  <c:v>1975</c:v>
                </c:pt>
                <c:pt idx="1">
                  <c:v>1979</c:v>
                </c:pt>
                <c:pt idx="2">
                  <c:v>1984</c:v>
                </c:pt>
                <c:pt idx="3">
                  <c:v>1987</c:v>
                </c:pt>
                <c:pt idx="4">
                  <c:v>1988</c:v>
                </c:pt>
                <c:pt idx="5">
                  <c:v>1989</c:v>
                </c:pt>
                <c:pt idx="6">
                  <c:v>1993</c:v>
                </c:pt>
                <c:pt idx="7">
                  <c:v>1995</c:v>
                </c:pt>
                <c:pt idx="8">
                  <c:v>1997</c:v>
                </c:pt>
                <c:pt idx="9">
                  <c:v>1997</c:v>
                </c:pt>
                <c:pt idx="10">
                  <c:v>1999</c:v>
                </c:pt>
                <c:pt idx="11">
                  <c:v>1999</c:v>
                </c:pt>
                <c:pt idx="12">
                  <c:v>2000</c:v>
                </c:pt>
                <c:pt idx="13">
                  <c:v>2001</c:v>
                </c:pt>
                <c:pt idx="14">
                  <c:v>2004</c:v>
                </c:pt>
                <c:pt idx="15">
                  <c:v>2005</c:v>
                </c:pt>
                <c:pt idx="16">
                  <c:v>2007</c:v>
                </c:pt>
                <c:pt idx="17">
                  <c:v>2009</c:v>
                </c:pt>
              </c:numCache>
            </c:numRef>
          </c:cat>
          <c:val>
            <c:numRef>
              <c:f>Sheet1!$D$4:$D$21</c:f>
              <c:numCache>
                <c:formatCode>General</c:formatCode>
                <c:ptCount val="18"/>
                <c:pt idx="0">
                  <c:v>1</c:v>
                </c:pt>
                <c:pt idx="1">
                  <c:v>4</c:v>
                </c:pt>
                <c:pt idx="2">
                  <c:v>12</c:v>
                </c:pt>
                <c:pt idx="3">
                  <c:v>20</c:v>
                </c:pt>
                <c:pt idx="4">
                  <c:v>50</c:v>
                </c:pt>
                <c:pt idx="5">
                  <c:v>60</c:v>
                </c:pt>
                <c:pt idx="6">
                  <c:v>60</c:v>
                </c:pt>
                <c:pt idx="7">
                  <c:v>200</c:v>
                </c:pt>
                <c:pt idx="8">
                  <c:v>200</c:v>
                </c:pt>
                <c:pt idx="9">
                  <c:v>233</c:v>
                </c:pt>
                <c:pt idx="10">
                  <c:v>600</c:v>
                </c:pt>
                <c:pt idx="11">
                  <c:v>600</c:v>
                </c:pt>
                <c:pt idx="12">
                  <c:v>1400</c:v>
                </c:pt>
                <c:pt idx="13">
                  <c:v>1000</c:v>
                </c:pt>
                <c:pt idx="14" formatCode="#,##0">
                  <c:v>2400</c:v>
                </c:pt>
                <c:pt idx="15" formatCode="#,##0">
                  <c:v>2400</c:v>
                </c:pt>
                <c:pt idx="16" formatCode="#,##0">
                  <c:v>2200</c:v>
                </c:pt>
                <c:pt idx="17" formatCode="#,##0">
                  <c:v>2800</c:v>
                </c:pt>
              </c:numCache>
            </c:numRef>
          </c:val>
        </c:ser>
        <c:marker val="1"/>
        <c:axId val="64522112"/>
        <c:axId val="64523648"/>
      </c:lineChart>
      <c:catAx>
        <c:axId val="64522112"/>
        <c:scaling>
          <c:orientation val="minMax"/>
        </c:scaling>
        <c:axPos val="b"/>
        <c:numFmt formatCode="General" sourceLinked="1"/>
        <c:tickLblPos val="nextTo"/>
        <c:crossAx val="64523648"/>
        <c:crosses val="autoZero"/>
        <c:auto val="1"/>
        <c:lblAlgn val="ctr"/>
        <c:lblOffset val="100"/>
      </c:catAx>
      <c:valAx>
        <c:axId val="64523648"/>
        <c:scaling>
          <c:orientation val="minMax"/>
        </c:scaling>
        <c:axPos val="l"/>
        <c:majorGridlines/>
        <c:numFmt formatCode="General" sourceLinked="1"/>
        <c:tickLblPos val="nextTo"/>
        <c:crossAx val="64522112"/>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plotArea>
      <c:layout/>
      <c:lineChart>
        <c:grouping val="standard"/>
        <c:ser>
          <c:idx val="2"/>
          <c:order val="0"/>
          <c:tx>
            <c:v>lg Transistor Count</c:v>
          </c:tx>
          <c:marker>
            <c:symbol val="none"/>
          </c:marker>
          <c:cat>
            <c:numRef>
              <c:f>Sheet1!$A$4:$A$21</c:f>
              <c:numCache>
                <c:formatCode>General</c:formatCode>
                <c:ptCount val="18"/>
                <c:pt idx="0">
                  <c:v>1975</c:v>
                </c:pt>
                <c:pt idx="1">
                  <c:v>1979</c:v>
                </c:pt>
                <c:pt idx="2">
                  <c:v>1984</c:v>
                </c:pt>
                <c:pt idx="3">
                  <c:v>1987</c:v>
                </c:pt>
                <c:pt idx="4">
                  <c:v>1988</c:v>
                </c:pt>
                <c:pt idx="5">
                  <c:v>1989</c:v>
                </c:pt>
                <c:pt idx="6">
                  <c:v>1993</c:v>
                </c:pt>
                <c:pt idx="7">
                  <c:v>1995</c:v>
                </c:pt>
                <c:pt idx="8">
                  <c:v>1997</c:v>
                </c:pt>
                <c:pt idx="9">
                  <c:v>1997</c:v>
                </c:pt>
                <c:pt idx="10">
                  <c:v>1999</c:v>
                </c:pt>
                <c:pt idx="11">
                  <c:v>1999</c:v>
                </c:pt>
                <c:pt idx="12">
                  <c:v>2000</c:v>
                </c:pt>
                <c:pt idx="13">
                  <c:v>2001</c:v>
                </c:pt>
                <c:pt idx="14">
                  <c:v>2004</c:v>
                </c:pt>
                <c:pt idx="15">
                  <c:v>2005</c:v>
                </c:pt>
                <c:pt idx="16">
                  <c:v>2007</c:v>
                </c:pt>
                <c:pt idx="17">
                  <c:v>2009</c:v>
                </c:pt>
              </c:numCache>
            </c:numRef>
          </c:cat>
          <c:val>
            <c:numRef>
              <c:f>Sheet1!$E$4:$E$21</c:f>
              <c:numCache>
                <c:formatCode>General</c:formatCode>
                <c:ptCount val="18"/>
                <c:pt idx="0">
                  <c:v>3.6020599913279625</c:v>
                </c:pt>
                <c:pt idx="1">
                  <c:v>4.4771212547196706</c:v>
                </c:pt>
                <c:pt idx="2">
                  <c:v>5.1271047983648055</c:v>
                </c:pt>
                <c:pt idx="3">
                  <c:v>5.4313637641590002</c:v>
                </c:pt>
                <c:pt idx="4">
                  <c:v>5.4393326938302797</c:v>
                </c:pt>
                <c:pt idx="5">
                  <c:v>6.0791812460476251</c:v>
                </c:pt>
                <c:pt idx="6">
                  <c:v>6.4913616938342917</c:v>
                </c:pt>
                <c:pt idx="7">
                  <c:v>6.7403626894942548</c:v>
                </c:pt>
                <c:pt idx="8">
                  <c:v>6.9444826721501682</c:v>
                </c:pt>
                <c:pt idx="9">
                  <c:v>6.8750612633917001</c:v>
                </c:pt>
                <c:pt idx="10">
                  <c:v>7.3424226808222084</c:v>
                </c:pt>
                <c:pt idx="11">
                  <c:v>7.4471580313422185</c:v>
                </c:pt>
                <c:pt idx="12">
                  <c:v>7.6232492903979008</c:v>
                </c:pt>
                <c:pt idx="13">
                  <c:v>7.568201724066995</c:v>
                </c:pt>
                <c:pt idx="14">
                  <c:v>8.0211892990699649</c:v>
                </c:pt>
                <c:pt idx="15">
                  <c:v>8.3673559210260198</c:v>
                </c:pt>
                <c:pt idx="16">
                  <c:v>8.6532125137753528</c:v>
                </c:pt>
                <c:pt idx="17">
                  <c:v>8.8796692056320712</c:v>
                </c:pt>
              </c:numCache>
            </c:numRef>
          </c:val>
        </c:ser>
        <c:ser>
          <c:idx val="3"/>
          <c:order val="1"/>
          <c:tx>
            <c:v>lg ClockSpeed</c:v>
          </c:tx>
          <c:marker>
            <c:symbol val="none"/>
          </c:marker>
          <c:cat>
            <c:numRef>
              <c:f>Sheet1!$A$4:$A$21</c:f>
              <c:numCache>
                <c:formatCode>General</c:formatCode>
                <c:ptCount val="18"/>
                <c:pt idx="0">
                  <c:v>1975</c:v>
                </c:pt>
                <c:pt idx="1">
                  <c:v>1979</c:v>
                </c:pt>
                <c:pt idx="2">
                  <c:v>1984</c:v>
                </c:pt>
                <c:pt idx="3">
                  <c:v>1987</c:v>
                </c:pt>
                <c:pt idx="4">
                  <c:v>1988</c:v>
                </c:pt>
                <c:pt idx="5">
                  <c:v>1989</c:v>
                </c:pt>
                <c:pt idx="6">
                  <c:v>1993</c:v>
                </c:pt>
                <c:pt idx="7">
                  <c:v>1995</c:v>
                </c:pt>
                <c:pt idx="8">
                  <c:v>1997</c:v>
                </c:pt>
                <c:pt idx="9">
                  <c:v>1997</c:v>
                </c:pt>
                <c:pt idx="10">
                  <c:v>1999</c:v>
                </c:pt>
                <c:pt idx="11">
                  <c:v>1999</c:v>
                </c:pt>
                <c:pt idx="12">
                  <c:v>2000</c:v>
                </c:pt>
                <c:pt idx="13">
                  <c:v>2001</c:v>
                </c:pt>
                <c:pt idx="14">
                  <c:v>2004</c:v>
                </c:pt>
                <c:pt idx="15">
                  <c:v>2005</c:v>
                </c:pt>
                <c:pt idx="16">
                  <c:v>2007</c:v>
                </c:pt>
                <c:pt idx="17">
                  <c:v>2009</c:v>
                </c:pt>
              </c:numCache>
            </c:numRef>
          </c:cat>
          <c:val>
            <c:numRef>
              <c:f>Sheet1!$F$4:$F$21</c:f>
              <c:numCache>
                <c:formatCode>General</c:formatCode>
                <c:ptCount val="18"/>
                <c:pt idx="0">
                  <c:v>0</c:v>
                </c:pt>
                <c:pt idx="1">
                  <c:v>0.6020599913279624</c:v>
                </c:pt>
                <c:pt idx="2">
                  <c:v>1.0791812460476238</c:v>
                </c:pt>
                <c:pt idx="3">
                  <c:v>1.301029995663979</c:v>
                </c:pt>
                <c:pt idx="4">
                  <c:v>1.6989700043360219</c:v>
                </c:pt>
                <c:pt idx="5">
                  <c:v>1.7781512503836436</c:v>
                </c:pt>
                <c:pt idx="6">
                  <c:v>1.7781512503836436</c:v>
                </c:pt>
                <c:pt idx="7">
                  <c:v>2.3010299956639777</c:v>
                </c:pt>
                <c:pt idx="8">
                  <c:v>2.3010299956639777</c:v>
                </c:pt>
                <c:pt idx="9">
                  <c:v>2.3673559210260189</c:v>
                </c:pt>
                <c:pt idx="10">
                  <c:v>2.7781512503836452</c:v>
                </c:pt>
                <c:pt idx="11">
                  <c:v>2.7781512503836452</c:v>
                </c:pt>
                <c:pt idx="12">
                  <c:v>3.1461280356782377</c:v>
                </c:pt>
                <c:pt idx="13">
                  <c:v>3</c:v>
                </c:pt>
                <c:pt idx="14">
                  <c:v>3.3802112417116112</c:v>
                </c:pt>
                <c:pt idx="15">
                  <c:v>3.3802112417116112</c:v>
                </c:pt>
                <c:pt idx="16">
                  <c:v>3.3424226808222022</c:v>
                </c:pt>
                <c:pt idx="17">
                  <c:v>3.4471580313422194</c:v>
                </c:pt>
              </c:numCache>
            </c:numRef>
          </c:val>
        </c:ser>
        <c:ser>
          <c:idx val="0"/>
          <c:order val="2"/>
          <c:tx>
            <c:v>Cores</c:v>
          </c:tx>
          <c:marker>
            <c:symbol val="none"/>
          </c:marker>
          <c:cat>
            <c:numRef>
              <c:f>Sheet1!$A$4:$A$21</c:f>
              <c:numCache>
                <c:formatCode>General</c:formatCode>
                <c:ptCount val="18"/>
                <c:pt idx="0">
                  <c:v>1975</c:v>
                </c:pt>
                <c:pt idx="1">
                  <c:v>1979</c:v>
                </c:pt>
                <c:pt idx="2">
                  <c:v>1984</c:v>
                </c:pt>
                <c:pt idx="3">
                  <c:v>1987</c:v>
                </c:pt>
                <c:pt idx="4">
                  <c:v>1988</c:v>
                </c:pt>
                <c:pt idx="5">
                  <c:v>1989</c:v>
                </c:pt>
                <c:pt idx="6">
                  <c:v>1993</c:v>
                </c:pt>
                <c:pt idx="7">
                  <c:v>1995</c:v>
                </c:pt>
                <c:pt idx="8">
                  <c:v>1997</c:v>
                </c:pt>
                <c:pt idx="9">
                  <c:v>1997</c:v>
                </c:pt>
                <c:pt idx="10">
                  <c:v>1999</c:v>
                </c:pt>
                <c:pt idx="11">
                  <c:v>1999</c:v>
                </c:pt>
                <c:pt idx="12">
                  <c:v>2000</c:v>
                </c:pt>
                <c:pt idx="13">
                  <c:v>2001</c:v>
                </c:pt>
                <c:pt idx="14">
                  <c:v>2004</c:v>
                </c:pt>
                <c:pt idx="15">
                  <c:v>2005</c:v>
                </c:pt>
                <c:pt idx="16">
                  <c:v>2007</c:v>
                </c:pt>
                <c:pt idx="17">
                  <c:v>2009</c:v>
                </c:pt>
              </c:numCache>
            </c:numRef>
          </c:cat>
          <c:val>
            <c:numRef>
              <c:f>Sheet1!$G$4:$G$21</c:f>
              <c:numCache>
                <c:formatCode>General</c:formatCode>
                <c:ptCount val="18"/>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2</c:v>
                </c:pt>
                <c:pt idx="16">
                  <c:v>3</c:v>
                </c:pt>
                <c:pt idx="17">
                  <c:v>4</c:v>
                </c:pt>
              </c:numCache>
            </c:numRef>
          </c:val>
        </c:ser>
        <c:marker val="1"/>
        <c:axId val="66724992"/>
        <c:axId val="66726528"/>
      </c:lineChart>
      <c:catAx>
        <c:axId val="66724992"/>
        <c:scaling>
          <c:orientation val="minMax"/>
        </c:scaling>
        <c:axPos val="b"/>
        <c:numFmt formatCode="General" sourceLinked="1"/>
        <c:tickLblPos val="nextTo"/>
        <c:crossAx val="66726528"/>
        <c:crosses val="autoZero"/>
        <c:auto val="1"/>
        <c:lblAlgn val="ctr"/>
        <c:lblOffset val="100"/>
      </c:catAx>
      <c:valAx>
        <c:axId val="66726528"/>
        <c:scaling>
          <c:orientation val="minMax"/>
        </c:scaling>
        <c:axPos val="l"/>
        <c:majorGridlines/>
        <c:numFmt formatCode="General" sourceLinked="1"/>
        <c:tickLblPos val="nextTo"/>
        <c:crossAx val="66724992"/>
        <c:crosses val="autoZero"/>
        <c:crossBetween val="between"/>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CD2086-B1A3-444B-BB48-2ACFB2EBA804}" type="datetimeFigureOut">
              <a:rPr lang="en-US" smtClean="0"/>
              <a:pPr/>
              <a:t>5/6/2010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72F208-2891-4DA6-BC6C-2ED67BB0EC8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72F208-2891-4DA6-BC6C-2ED67BB0EC85}" type="slidenum">
              <a:rPr lang="en-GB" smtClean="0"/>
              <a:pPr/>
              <a:t>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For Windows 7, Microsoft removed several locks that seriously hindered performance - all without breaking a single application. The global dispatcher lock, for instance, is gone completely, and replaced by fine-grained locking which provides 11 types of more specific locks as well as rules on how locks can be obtained so that you no longer run into deadlocks. </a:t>
            </a:r>
          </a:p>
          <a:p>
            <a:endParaRPr lang="en-GB" dirty="0" smtClean="0"/>
          </a:p>
          <a:p>
            <a:r>
              <a:rPr lang="en-GB" dirty="0" smtClean="0"/>
              <a:t>The pre-7 dispatcher spent 15% of the CPU time waiting to acquire contended locks. "If you think about it, 15% of the time on a 128-processor system is, more than 15 of these CPUs are pretty much full-time just waiting to acquire contended locks. So we're not getting the most out of this hardware," kernel engineer </a:t>
            </a:r>
            <a:r>
              <a:rPr lang="en-GB" dirty="0" err="1" smtClean="0"/>
              <a:t>Arun</a:t>
            </a:r>
            <a:r>
              <a:rPr lang="en-GB" dirty="0" smtClean="0"/>
              <a:t> </a:t>
            </a:r>
            <a:r>
              <a:rPr lang="en-GB" dirty="0" err="1" smtClean="0"/>
              <a:t>Kishan</a:t>
            </a:r>
            <a:r>
              <a:rPr lang="en-GB" dirty="0" smtClean="0"/>
              <a:t> explained. </a:t>
            </a:r>
          </a:p>
          <a:p>
            <a:endParaRPr lang="en-GB" dirty="0" smtClean="0"/>
          </a:p>
          <a:p>
            <a:r>
              <a:rPr lang="en-GB" dirty="0" smtClean="0"/>
              <a:t>That has obviously changed in modern times, and in Vista, this architecture simply gave in. The statistic Wang gave during the talk was pretty... Disconcerting. "As you went to 128 processors, SQL Server itself had an 88% PFN lock contention rate. Meaning, nearly one out of every two times it tried to get a lock, it had to spin to wait for it... Which is pretty high, and would only get worse as time went on." </a:t>
            </a:r>
          </a:p>
          <a:p>
            <a:endParaRPr lang="en-GB" dirty="0" smtClean="0"/>
          </a:p>
          <a:p>
            <a:r>
              <a:rPr lang="en-GB" dirty="0" smtClean="0"/>
              <a:t>The more fine-grained approach in Windows 7 and Windows Server 2008R2 yields some serious performance improvements: on 32-processor configurations, some operations in SQL and other applications perform 15 times faster than on Vista. And remember, the new fine-grained method has been implemented without any application breakage. </a:t>
            </a:r>
            <a:endParaRPr lang="en-GB" dirty="0"/>
          </a:p>
        </p:txBody>
      </p:sp>
      <p:sp>
        <p:nvSpPr>
          <p:cNvPr id="4" name="Slide Number Placeholder 3"/>
          <p:cNvSpPr>
            <a:spLocks noGrp="1"/>
          </p:cNvSpPr>
          <p:nvPr>
            <p:ph type="sldNum" sz="quarter" idx="10"/>
          </p:nvPr>
        </p:nvSpPr>
        <p:spPr/>
        <p:txBody>
          <a:bodyPr/>
          <a:lstStyle/>
          <a:p>
            <a:fld id="{0E72F208-2891-4DA6-BC6C-2ED67BB0EC85}" type="slidenum">
              <a:rPr lang="en-GB" smtClean="0"/>
              <a:pPr/>
              <a:t>14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Virtual Studio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http://www.devconnections.com/updates/Orlando_08/VS</a:t>
            </a:r>
            <a:endParaRPr lang="en-US"/>
          </a:p>
        </p:txBody>
      </p:sp>
      <p:sp>
        <p:nvSpPr>
          <p:cNvPr id="6" name="Slide Number Placeholder 5"/>
          <p:cNvSpPr>
            <a:spLocks noGrp="1"/>
          </p:cNvSpPr>
          <p:nvPr>
            <p:ph type="sldNum" sz="quarter" idx="12"/>
          </p:nvPr>
        </p:nvSpPr>
        <p:spPr/>
        <p:txBody>
          <a:bodyPr/>
          <a:lstStyle/>
          <a:p>
            <a:pPr>
              <a:defRPr/>
            </a:pPr>
            <a:fld id="{0772150D-8CFB-4835-82AB-A0A83A744DF8}" type="slidenum">
              <a:rPr lang="en-US" smtClean="0"/>
              <a:pPr>
                <a:defRPr/>
              </a:pPr>
              <a:t>25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Virtual Studio Connections</a:t>
            </a:r>
            <a:endParaRPr lang="en-US"/>
          </a:p>
        </p:txBody>
      </p:sp>
      <p:sp>
        <p:nvSpPr>
          <p:cNvPr id="5" name="Footer Placeholder 4"/>
          <p:cNvSpPr>
            <a:spLocks noGrp="1"/>
          </p:cNvSpPr>
          <p:nvPr>
            <p:ph type="ftr" sz="quarter" idx="11"/>
          </p:nvPr>
        </p:nvSpPr>
        <p:spPr/>
        <p:txBody>
          <a:bodyPr/>
          <a:lstStyle/>
          <a:p>
            <a:pPr>
              <a:defRPr/>
            </a:pPr>
            <a:r>
              <a:rPr lang="en-US" smtClean="0"/>
              <a:t>Updates will be available at http://www.devconnections.com/updates/Orlando_08/VS</a:t>
            </a:r>
            <a:endParaRPr lang="en-US"/>
          </a:p>
        </p:txBody>
      </p:sp>
      <p:sp>
        <p:nvSpPr>
          <p:cNvPr id="6" name="Slide Number Placeholder 5"/>
          <p:cNvSpPr>
            <a:spLocks noGrp="1"/>
          </p:cNvSpPr>
          <p:nvPr>
            <p:ph type="sldNum" sz="quarter" idx="12"/>
          </p:nvPr>
        </p:nvSpPr>
        <p:spPr/>
        <p:txBody>
          <a:bodyPr/>
          <a:lstStyle/>
          <a:p>
            <a:pPr>
              <a:defRPr/>
            </a:pPr>
            <a:fld id="{0772150D-8CFB-4835-82AB-A0A83A744DF8}" type="slidenum">
              <a:rPr lang="en-US" smtClean="0"/>
              <a:pPr>
                <a:defRPr/>
              </a:pPr>
              <a:t>26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72F208-2891-4DA6-BC6C-2ED67BB0EC85}" type="slidenum">
              <a:rPr lang="en-GB" smtClean="0"/>
              <a:pPr/>
              <a:t>28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0B0D1A-BA78-480B-AFCE-864EA40A9FD8}" type="datetimeFigureOut">
              <a:rPr lang="en-US" smtClean="0"/>
              <a:pPr/>
              <a:t>5/6/2010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E99ED2-034B-420B-93AC-1A495125521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0B0D1A-BA78-480B-AFCE-864EA40A9FD8}" type="datetimeFigureOut">
              <a:rPr lang="en-US" smtClean="0"/>
              <a:pPr/>
              <a:t>5/6/2010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E99ED2-034B-420B-93AC-1A495125521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0B0D1A-BA78-480B-AFCE-864EA40A9FD8}" type="datetimeFigureOut">
              <a:rPr lang="en-US" smtClean="0"/>
              <a:pPr/>
              <a:t>5/6/2010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E99ED2-034B-420B-93AC-1A4951255219}"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23850"/>
            <a:ext cx="8382000" cy="666385"/>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1000" y="1447799"/>
            <a:ext cx="8382000" cy="19735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0B0D1A-BA78-480B-AFCE-864EA40A9FD8}" type="datetimeFigureOut">
              <a:rPr lang="en-US" smtClean="0"/>
              <a:pPr/>
              <a:t>5/6/2010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E99ED2-034B-420B-93AC-1A495125521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0B0D1A-BA78-480B-AFCE-864EA40A9FD8}" type="datetimeFigureOut">
              <a:rPr lang="en-US" smtClean="0"/>
              <a:pPr/>
              <a:t>5/6/2010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E99ED2-034B-420B-93AC-1A495125521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0B0D1A-BA78-480B-AFCE-864EA40A9FD8}" type="datetimeFigureOut">
              <a:rPr lang="en-US" smtClean="0"/>
              <a:pPr/>
              <a:t>5/6/2010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E99ED2-034B-420B-93AC-1A495125521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0B0D1A-BA78-480B-AFCE-864EA40A9FD8}" type="datetimeFigureOut">
              <a:rPr lang="en-US" smtClean="0"/>
              <a:pPr/>
              <a:t>5/6/2010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E99ED2-034B-420B-93AC-1A495125521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0B0D1A-BA78-480B-AFCE-864EA40A9FD8}" type="datetimeFigureOut">
              <a:rPr lang="en-US" smtClean="0"/>
              <a:pPr/>
              <a:t>5/6/2010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E99ED2-034B-420B-93AC-1A495125521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B0D1A-BA78-480B-AFCE-864EA40A9FD8}" type="datetimeFigureOut">
              <a:rPr lang="en-US" smtClean="0"/>
              <a:pPr/>
              <a:t>5/6/2010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E99ED2-034B-420B-93AC-1A495125521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B0D1A-BA78-480B-AFCE-864EA40A9FD8}" type="datetimeFigureOut">
              <a:rPr lang="en-US" smtClean="0"/>
              <a:pPr/>
              <a:t>5/6/2010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E99ED2-034B-420B-93AC-1A495125521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B0D1A-BA78-480B-AFCE-864EA40A9FD8}" type="datetimeFigureOut">
              <a:rPr lang="en-US" smtClean="0"/>
              <a:pPr/>
              <a:t>5/6/2010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E99ED2-034B-420B-93AC-1A495125521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1000">
              <a:schemeClr val="bg1">
                <a:lumMod val="85000"/>
              </a:schemeClr>
            </a:gs>
            <a:gs pos="100000">
              <a:schemeClr val="bg1"/>
            </a:gs>
          </a:gsLst>
          <a:lin ang="15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B0D1A-BA78-480B-AFCE-864EA40A9FD8}" type="datetimeFigureOut">
              <a:rPr lang="en-US" smtClean="0"/>
              <a:pPr/>
              <a:t>5/6/2010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99ED2-034B-420B-93AC-1A495125521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hyperlink" Target="http://blogs.msdn.com/pfxteam/archive/2010/04/04/9990343.asp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code.msdn.microsoft.com/ParExtSample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1000">
              <a:schemeClr val="bg1">
                <a:lumMod val="85000"/>
              </a:schemeClr>
            </a:gs>
            <a:gs pos="100000">
              <a:schemeClr val="bg1"/>
            </a:gs>
          </a:gsLst>
          <a:lin ang="156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143372" y="1643058"/>
            <a:ext cx="3471858" cy="1143000"/>
          </a:xfrm>
        </p:spPr>
        <p:txBody>
          <a:bodyPr/>
          <a:lstStyle/>
          <a:p>
            <a:pPr algn="l"/>
            <a:r>
              <a:rPr lang="en-GB" dirty="0" smtClean="0"/>
              <a:t>Barry Wimlett</a:t>
            </a:r>
            <a:endParaRPr lang="en-GB" dirty="0"/>
          </a:p>
        </p:txBody>
      </p:sp>
      <p:pic>
        <p:nvPicPr>
          <p:cNvPr id="4" name="Content Placeholder 3" descr="happyBirthdayBarry.png"/>
          <p:cNvPicPr>
            <a:picLocks noGrp="1" noChangeAspect="1"/>
          </p:cNvPicPr>
          <p:nvPr>
            <p:ph idx="1"/>
          </p:nvPr>
        </p:nvPicPr>
        <p:blipFill>
          <a:blip r:embed="rId2" cstate="print"/>
          <a:stretch>
            <a:fillRect/>
          </a:stretch>
        </p:blipFill>
        <p:spPr>
          <a:xfrm>
            <a:off x="2357422" y="1117615"/>
            <a:ext cx="1357789" cy="4525963"/>
          </a:xfrm>
        </p:spPr>
      </p:pic>
      <p:sp>
        <p:nvSpPr>
          <p:cNvPr id="5" name="Title 1"/>
          <p:cNvSpPr txBox="1">
            <a:spLocks/>
          </p:cNvSpPr>
          <p:nvPr/>
        </p:nvSpPr>
        <p:spPr>
          <a:xfrm>
            <a:off x="4143372" y="2928934"/>
            <a:ext cx="3471858" cy="500066"/>
          </a:xfrm>
          <a:prstGeom prst="rect">
            <a:avLst/>
          </a:prstGeom>
        </p:spPr>
        <p:txBody>
          <a:bodyPr vert="horz" lIns="91440" tIns="45720" rIns="91440" bIns="45720" rtlCol="0" anchor="ctr">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dirty="0" smtClean="0">
                <a:ln>
                  <a:noFill/>
                </a:ln>
                <a:solidFill>
                  <a:schemeClr val="tx1"/>
                </a:solidFill>
                <a:effectLst/>
                <a:uLnTx/>
                <a:uFillTx/>
                <a:latin typeface="+mj-lt"/>
                <a:ea typeface="+mj-ea"/>
                <a:cs typeface="+mj-cs"/>
              </a:rPr>
              <a:t>Technical Specialist</a:t>
            </a:r>
            <a:endParaRPr kumimoji="0" lang="en-GB"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Rectangle 6"/>
          <p:cNvSpPr/>
          <p:nvPr/>
        </p:nvSpPr>
        <p:spPr>
          <a:xfrm>
            <a:off x="4168766" y="2428868"/>
            <a:ext cx="1117614" cy="369332"/>
          </a:xfrm>
          <a:prstGeom prst="rect">
            <a:avLst/>
          </a:prstGeom>
        </p:spPr>
        <p:txBody>
          <a:bodyPr wrap="none">
            <a:spAutoFit/>
          </a:bodyPr>
          <a:lstStyle/>
          <a:p>
            <a:r>
              <a:rPr lang="en-GB" dirty="0" smtClean="0"/>
              <a:t>BSc </a:t>
            </a:r>
            <a:r>
              <a:rPr lang="en-GB" dirty="0" smtClean="0"/>
              <a:t>MBCS</a:t>
            </a:r>
            <a:endParaRPr lang="en-GB" dirty="0"/>
          </a:p>
        </p:txBody>
      </p:sp>
      <p:sp>
        <p:nvSpPr>
          <p:cNvPr id="9" name="Rectangle 8"/>
          <p:cNvSpPr/>
          <p:nvPr/>
        </p:nvSpPr>
        <p:spPr>
          <a:xfrm>
            <a:off x="4143372" y="3345420"/>
            <a:ext cx="2501839" cy="369332"/>
          </a:xfrm>
          <a:prstGeom prst="rect">
            <a:avLst/>
          </a:prstGeom>
        </p:spPr>
        <p:txBody>
          <a:bodyPr wrap="none">
            <a:spAutoFit/>
          </a:bodyPr>
          <a:lstStyle/>
          <a:p>
            <a:r>
              <a:rPr lang="en-GB" dirty="0" smtClean="0"/>
              <a:t>Barry@blackmarble.com</a:t>
            </a:r>
            <a:endParaRPr lang="en-GB" dirty="0"/>
          </a:p>
        </p:txBody>
      </p:sp>
      <p:pic>
        <p:nvPicPr>
          <p:cNvPr id="10" name="Picture 9" descr="PNG_bm_200x120.png"/>
          <p:cNvPicPr>
            <a:picLocks noChangeAspect="1"/>
          </p:cNvPicPr>
          <p:nvPr/>
        </p:nvPicPr>
        <p:blipFill>
          <a:blip r:embed="rId3" cstate="print"/>
          <a:stretch>
            <a:fillRect/>
          </a:stretch>
        </p:blipFill>
        <p:spPr>
          <a:xfrm>
            <a:off x="4143372" y="3929074"/>
            <a:ext cx="1905000" cy="1143000"/>
          </a:xfrm>
          <a:prstGeom prst="rect">
            <a:avLst/>
          </a:prstGeom>
        </p:spPr>
      </p:pic>
      <p:sp>
        <p:nvSpPr>
          <p:cNvPr id="12" name="Rectangle 11"/>
          <p:cNvSpPr/>
          <p:nvPr/>
        </p:nvSpPr>
        <p:spPr>
          <a:xfrm>
            <a:off x="7143768" y="6286520"/>
            <a:ext cx="1800173" cy="369332"/>
          </a:xfrm>
          <a:prstGeom prst="rect">
            <a:avLst/>
          </a:prstGeom>
        </p:spPr>
        <p:txBody>
          <a:bodyPr wrap="none">
            <a:spAutoFit/>
          </a:bodyPr>
          <a:lstStyle/>
          <a:p>
            <a:r>
              <a:rPr lang="en-GB" dirty="0" smtClean="0"/>
              <a:t>blackmarble.com</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More Cores</a:t>
            </a:r>
            <a:endParaRPr lang="en-GB" dirty="0"/>
          </a:p>
        </p:txBody>
      </p:sp>
      <p:sp>
        <p:nvSpPr>
          <p:cNvPr id="3" name="Content Placeholder 2"/>
          <p:cNvSpPr>
            <a:spLocks noGrp="1"/>
          </p:cNvSpPr>
          <p:nvPr>
            <p:ph idx="1"/>
          </p:nvPr>
        </p:nvSpPr>
        <p:spPr/>
        <p:txBody>
          <a:bodyPr>
            <a:normAutofit/>
          </a:bodyPr>
          <a:lstStyle/>
          <a:p>
            <a:r>
              <a:rPr lang="en-GB" dirty="0" smtClean="0"/>
              <a:t>It all goes wrong once you leave the </a:t>
            </a:r>
            <a:r>
              <a:rPr lang="en-GB" dirty="0" smtClean="0"/>
              <a:t>package</a:t>
            </a:r>
          </a:p>
          <a:p>
            <a:endParaRPr lang="en-GB" dirty="0" smtClean="0"/>
          </a:p>
          <a:p>
            <a:r>
              <a:rPr lang="en-GB" dirty="0" smtClean="0"/>
              <a:t>“The Flat” metaphor for shared resources</a:t>
            </a:r>
            <a:r>
              <a:rPr lang="en-GB" dirty="0" smtClean="0"/>
              <a:t>.</a:t>
            </a:r>
          </a:p>
          <a:p>
            <a:endParaRPr lang="en-GB" dirty="0" smtClean="0"/>
          </a:p>
          <a:p>
            <a:r>
              <a:rPr lang="en-GB" dirty="0" smtClean="0"/>
              <a:t>Cooperation required; just like development projects – blindly throwing more processors at a problem will not necessarily give increase performance and rarely linear increases.</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Single Core</a:t>
            </a:r>
            <a:endParaRPr lang="en-GB" dirty="0"/>
          </a:p>
        </p:txBody>
      </p:sp>
      <p:sp>
        <p:nvSpPr>
          <p:cNvPr id="4" name="Rectangle 3"/>
          <p:cNvSpPr/>
          <p:nvPr/>
        </p:nvSpPr>
        <p:spPr>
          <a:xfrm>
            <a:off x="1000100" y="2143116"/>
            <a:ext cx="2000264" cy="3500462"/>
          </a:xfrm>
          <a:prstGeom prst="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Left-Right Arrow 4"/>
          <p:cNvSpPr/>
          <p:nvPr/>
        </p:nvSpPr>
        <p:spPr>
          <a:xfrm>
            <a:off x="3143240" y="3929066"/>
            <a:ext cx="5072098" cy="1714512"/>
          </a:xfrm>
          <a:prstGeom prst="leftRightArrow">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Data/Address Bus</a:t>
            </a:r>
            <a:endParaRPr lang="en-GB" dirty="0"/>
          </a:p>
        </p:txBody>
      </p:sp>
      <p:sp>
        <p:nvSpPr>
          <p:cNvPr id="7" name="Rectangle 6"/>
          <p:cNvSpPr/>
          <p:nvPr/>
        </p:nvSpPr>
        <p:spPr>
          <a:xfrm>
            <a:off x="4000496" y="2143116"/>
            <a:ext cx="1428760" cy="1500198"/>
          </a:xfrm>
          <a:prstGeom prst="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Memory</a:t>
            </a:r>
            <a:endParaRPr lang="en-GB" dirty="0"/>
          </a:p>
        </p:txBody>
      </p:sp>
      <p:sp>
        <p:nvSpPr>
          <p:cNvPr id="9" name="Flowchart: Magnetic Disk 8"/>
          <p:cNvSpPr/>
          <p:nvPr/>
        </p:nvSpPr>
        <p:spPr>
          <a:xfrm>
            <a:off x="5857884" y="2143116"/>
            <a:ext cx="1428760" cy="1500198"/>
          </a:xfrm>
          <a:prstGeom prst="flowChartMagneticDisk">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I/O</a:t>
            </a:r>
            <a:endParaRPr lang="en-GB" dirty="0"/>
          </a:p>
        </p:txBody>
      </p:sp>
      <p:sp>
        <p:nvSpPr>
          <p:cNvPr id="10" name="Rounded Rectangle 9"/>
          <p:cNvSpPr/>
          <p:nvPr/>
        </p:nvSpPr>
        <p:spPr>
          <a:xfrm>
            <a:off x="1214414" y="4714884"/>
            <a:ext cx="1643074" cy="642942"/>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Cache</a:t>
            </a:r>
            <a:endParaRPr lang="en-GB" dirty="0"/>
          </a:p>
        </p:txBody>
      </p:sp>
      <p:sp>
        <p:nvSpPr>
          <p:cNvPr id="11" name="Rounded Rectangle 10"/>
          <p:cNvSpPr/>
          <p:nvPr/>
        </p:nvSpPr>
        <p:spPr>
          <a:xfrm>
            <a:off x="1142976" y="2571744"/>
            <a:ext cx="1714512" cy="1214446"/>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CPU Core</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Multi Core</a:t>
            </a:r>
            <a:endParaRPr lang="en-GB" dirty="0"/>
          </a:p>
        </p:txBody>
      </p:sp>
      <p:sp>
        <p:nvSpPr>
          <p:cNvPr id="4" name="Rectangle 3"/>
          <p:cNvSpPr/>
          <p:nvPr/>
        </p:nvSpPr>
        <p:spPr>
          <a:xfrm>
            <a:off x="1000100" y="2143116"/>
            <a:ext cx="2000264" cy="3500462"/>
          </a:xfrm>
          <a:prstGeom prst="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Left-Right Arrow 4"/>
          <p:cNvSpPr/>
          <p:nvPr/>
        </p:nvSpPr>
        <p:spPr>
          <a:xfrm>
            <a:off x="3143240" y="3929066"/>
            <a:ext cx="5072098" cy="1714512"/>
          </a:xfrm>
          <a:prstGeom prst="leftRightArrow">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Data/Address Bus</a:t>
            </a:r>
            <a:endParaRPr lang="en-GB" dirty="0"/>
          </a:p>
        </p:txBody>
      </p:sp>
      <p:sp>
        <p:nvSpPr>
          <p:cNvPr id="10" name="Rounded Rectangle 9"/>
          <p:cNvSpPr/>
          <p:nvPr/>
        </p:nvSpPr>
        <p:spPr>
          <a:xfrm>
            <a:off x="1142976" y="4714884"/>
            <a:ext cx="1714512" cy="642942"/>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Cache</a:t>
            </a:r>
            <a:endParaRPr lang="en-GB" dirty="0"/>
          </a:p>
        </p:txBody>
      </p:sp>
      <p:sp>
        <p:nvSpPr>
          <p:cNvPr id="11" name="Rounded Rectangle 10"/>
          <p:cNvSpPr/>
          <p:nvPr/>
        </p:nvSpPr>
        <p:spPr>
          <a:xfrm>
            <a:off x="1214414" y="2428868"/>
            <a:ext cx="714380" cy="1214446"/>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CPU Core</a:t>
            </a:r>
            <a:endParaRPr lang="en-GB" dirty="0"/>
          </a:p>
        </p:txBody>
      </p:sp>
      <p:sp>
        <p:nvSpPr>
          <p:cNvPr id="12" name="Rounded Rectangle 11"/>
          <p:cNvSpPr/>
          <p:nvPr/>
        </p:nvSpPr>
        <p:spPr>
          <a:xfrm>
            <a:off x="2071670" y="2428868"/>
            <a:ext cx="714380" cy="1223970"/>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CPU Core</a:t>
            </a:r>
            <a:endParaRPr lang="en-GB" dirty="0"/>
          </a:p>
        </p:txBody>
      </p:sp>
      <p:sp>
        <p:nvSpPr>
          <p:cNvPr id="13" name="Rounded Rectangle 12"/>
          <p:cNvSpPr/>
          <p:nvPr/>
        </p:nvSpPr>
        <p:spPr>
          <a:xfrm>
            <a:off x="1071538" y="3857628"/>
            <a:ext cx="857256" cy="642942"/>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Cache</a:t>
            </a:r>
            <a:endParaRPr lang="en-GB" dirty="0"/>
          </a:p>
        </p:txBody>
      </p:sp>
      <p:sp>
        <p:nvSpPr>
          <p:cNvPr id="14" name="Rounded Rectangle 13"/>
          <p:cNvSpPr/>
          <p:nvPr/>
        </p:nvSpPr>
        <p:spPr>
          <a:xfrm>
            <a:off x="2071670" y="3857628"/>
            <a:ext cx="857256" cy="642942"/>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Cache</a:t>
            </a:r>
            <a:endParaRPr lang="en-GB" dirty="0"/>
          </a:p>
        </p:txBody>
      </p:sp>
      <p:sp>
        <p:nvSpPr>
          <p:cNvPr id="15" name="Rectangle 14"/>
          <p:cNvSpPr/>
          <p:nvPr/>
        </p:nvSpPr>
        <p:spPr>
          <a:xfrm>
            <a:off x="4000496" y="2143116"/>
            <a:ext cx="1428760" cy="1500198"/>
          </a:xfrm>
          <a:prstGeom prst="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Memory</a:t>
            </a:r>
            <a:endParaRPr lang="en-GB" dirty="0"/>
          </a:p>
        </p:txBody>
      </p:sp>
      <p:sp>
        <p:nvSpPr>
          <p:cNvPr id="16" name="Flowchart: Magnetic Disk 15"/>
          <p:cNvSpPr/>
          <p:nvPr/>
        </p:nvSpPr>
        <p:spPr>
          <a:xfrm>
            <a:off x="5857884" y="2143116"/>
            <a:ext cx="1428760" cy="1500198"/>
          </a:xfrm>
          <a:prstGeom prst="flowChartMagneticDisk">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I/O</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ManyCore</a:t>
            </a:r>
            <a:endParaRPr lang="en-GB" dirty="0"/>
          </a:p>
        </p:txBody>
      </p:sp>
      <p:sp>
        <p:nvSpPr>
          <p:cNvPr id="4" name="Rectangle 3"/>
          <p:cNvSpPr/>
          <p:nvPr/>
        </p:nvSpPr>
        <p:spPr>
          <a:xfrm>
            <a:off x="571472" y="2143116"/>
            <a:ext cx="4500594" cy="3500462"/>
          </a:xfrm>
          <a:prstGeom prst="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Left-Right Arrow 4"/>
          <p:cNvSpPr/>
          <p:nvPr/>
        </p:nvSpPr>
        <p:spPr>
          <a:xfrm>
            <a:off x="5500694" y="3929066"/>
            <a:ext cx="3071834" cy="1714512"/>
          </a:xfrm>
          <a:prstGeom prst="leftRightArrow">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Data/Address Bus</a:t>
            </a:r>
            <a:endParaRPr lang="en-GB" dirty="0"/>
          </a:p>
        </p:txBody>
      </p:sp>
      <p:sp>
        <p:nvSpPr>
          <p:cNvPr id="7" name="Rectangle 6"/>
          <p:cNvSpPr/>
          <p:nvPr/>
        </p:nvSpPr>
        <p:spPr>
          <a:xfrm>
            <a:off x="5500694" y="2143116"/>
            <a:ext cx="1428760" cy="1500198"/>
          </a:xfrm>
          <a:prstGeom prst="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Memory</a:t>
            </a:r>
            <a:endParaRPr lang="en-GB" dirty="0"/>
          </a:p>
        </p:txBody>
      </p:sp>
      <p:sp>
        <p:nvSpPr>
          <p:cNvPr id="9" name="Flowchart: Magnetic Disk 8"/>
          <p:cNvSpPr/>
          <p:nvPr/>
        </p:nvSpPr>
        <p:spPr>
          <a:xfrm>
            <a:off x="7143768" y="2143116"/>
            <a:ext cx="1428760" cy="1500198"/>
          </a:xfrm>
          <a:prstGeom prst="flowChartMagneticDisk">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I/O</a:t>
            </a:r>
            <a:endParaRPr lang="en-GB" dirty="0"/>
          </a:p>
        </p:txBody>
      </p:sp>
      <p:sp>
        <p:nvSpPr>
          <p:cNvPr id="10" name="Rounded Rectangle 9"/>
          <p:cNvSpPr/>
          <p:nvPr/>
        </p:nvSpPr>
        <p:spPr>
          <a:xfrm>
            <a:off x="928662" y="4643446"/>
            <a:ext cx="3643338" cy="642942"/>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Cache</a:t>
            </a:r>
            <a:endParaRPr lang="en-GB" dirty="0"/>
          </a:p>
        </p:txBody>
      </p:sp>
      <p:sp>
        <p:nvSpPr>
          <p:cNvPr id="15" name="Rounded Rectangle 14"/>
          <p:cNvSpPr/>
          <p:nvPr/>
        </p:nvSpPr>
        <p:spPr>
          <a:xfrm>
            <a:off x="1571604" y="2500306"/>
            <a:ext cx="714380" cy="1214446"/>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CPU Core</a:t>
            </a:r>
            <a:endParaRPr lang="en-GB" dirty="0"/>
          </a:p>
        </p:txBody>
      </p:sp>
      <p:sp>
        <p:nvSpPr>
          <p:cNvPr id="16" name="Rounded Rectangle 15"/>
          <p:cNvSpPr/>
          <p:nvPr/>
        </p:nvSpPr>
        <p:spPr>
          <a:xfrm>
            <a:off x="1500166" y="3857628"/>
            <a:ext cx="785818" cy="642942"/>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Cache</a:t>
            </a:r>
            <a:endParaRPr lang="en-GB" sz="1600" dirty="0"/>
          </a:p>
        </p:txBody>
      </p:sp>
      <p:sp>
        <p:nvSpPr>
          <p:cNvPr id="17" name="Rounded Rectangle 16"/>
          <p:cNvSpPr/>
          <p:nvPr/>
        </p:nvSpPr>
        <p:spPr>
          <a:xfrm>
            <a:off x="2357422" y="2500306"/>
            <a:ext cx="714380" cy="1214446"/>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CPU Core</a:t>
            </a:r>
            <a:endParaRPr lang="en-GB" dirty="0"/>
          </a:p>
        </p:txBody>
      </p:sp>
      <p:sp>
        <p:nvSpPr>
          <p:cNvPr id="18" name="Rounded Rectangle 17"/>
          <p:cNvSpPr/>
          <p:nvPr/>
        </p:nvSpPr>
        <p:spPr>
          <a:xfrm>
            <a:off x="2357422" y="3857628"/>
            <a:ext cx="785818" cy="642942"/>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Cache</a:t>
            </a:r>
            <a:endParaRPr lang="en-GB" sz="1600" dirty="0"/>
          </a:p>
        </p:txBody>
      </p:sp>
      <p:sp>
        <p:nvSpPr>
          <p:cNvPr id="19" name="Rounded Rectangle 18"/>
          <p:cNvSpPr/>
          <p:nvPr/>
        </p:nvSpPr>
        <p:spPr>
          <a:xfrm>
            <a:off x="3143240" y="2500306"/>
            <a:ext cx="714380" cy="1214446"/>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CPU Core</a:t>
            </a:r>
            <a:endParaRPr lang="en-GB" dirty="0"/>
          </a:p>
        </p:txBody>
      </p:sp>
      <p:sp>
        <p:nvSpPr>
          <p:cNvPr id="20" name="Rounded Rectangle 19"/>
          <p:cNvSpPr/>
          <p:nvPr/>
        </p:nvSpPr>
        <p:spPr>
          <a:xfrm>
            <a:off x="3214678" y="3857628"/>
            <a:ext cx="857256" cy="642942"/>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Cache</a:t>
            </a:r>
            <a:endParaRPr lang="en-GB" sz="1600" dirty="0"/>
          </a:p>
        </p:txBody>
      </p:sp>
      <p:sp>
        <p:nvSpPr>
          <p:cNvPr id="21" name="Rounded Rectangle 20"/>
          <p:cNvSpPr/>
          <p:nvPr/>
        </p:nvSpPr>
        <p:spPr>
          <a:xfrm>
            <a:off x="785786" y="2500306"/>
            <a:ext cx="714412" cy="1214446"/>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CPU Core</a:t>
            </a:r>
            <a:endParaRPr lang="en-GB" dirty="0"/>
          </a:p>
        </p:txBody>
      </p:sp>
      <p:sp>
        <p:nvSpPr>
          <p:cNvPr id="22" name="Rounded Rectangle 21"/>
          <p:cNvSpPr/>
          <p:nvPr/>
        </p:nvSpPr>
        <p:spPr>
          <a:xfrm>
            <a:off x="642910" y="3857628"/>
            <a:ext cx="785818" cy="642942"/>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Cache</a:t>
            </a:r>
            <a:endParaRPr lang="en-GB" sz="1600" dirty="0"/>
          </a:p>
        </p:txBody>
      </p:sp>
      <p:sp>
        <p:nvSpPr>
          <p:cNvPr id="23" name="Rounded Rectangle 22"/>
          <p:cNvSpPr/>
          <p:nvPr/>
        </p:nvSpPr>
        <p:spPr>
          <a:xfrm>
            <a:off x="3929058" y="2500306"/>
            <a:ext cx="714380" cy="1214446"/>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CPU Core</a:t>
            </a:r>
            <a:endParaRPr lang="en-GB" dirty="0"/>
          </a:p>
        </p:txBody>
      </p:sp>
      <p:sp>
        <p:nvSpPr>
          <p:cNvPr id="24" name="Rounded Rectangle 23"/>
          <p:cNvSpPr/>
          <p:nvPr/>
        </p:nvSpPr>
        <p:spPr>
          <a:xfrm>
            <a:off x="4143372" y="3857628"/>
            <a:ext cx="857256" cy="642942"/>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Cache</a:t>
            </a:r>
            <a:endParaRPr lang="en-GB"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Windows 7/Server 2008</a:t>
            </a:r>
            <a:endParaRPr lang="en-GB" dirty="0"/>
          </a:p>
        </p:txBody>
      </p:sp>
      <p:sp>
        <p:nvSpPr>
          <p:cNvPr id="3" name="Content Placeholder 2"/>
          <p:cNvSpPr>
            <a:spLocks noGrp="1"/>
          </p:cNvSpPr>
          <p:nvPr>
            <p:ph idx="1"/>
          </p:nvPr>
        </p:nvSpPr>
        <p:spPr/>
        <p:txBody>
          <a:bodyPr/>
          <a:lstStyle/>
          <a:p>
            <a:r>
              <a:rPr lang="en-GB" dirty="0" smtClean="0"/>
              <a:t>Kernel and I/O contention</a:t>
            </a:r>
          </a:p>
          <a:p>
            <a:pPr lvl="1"/>
            <a:r>
              <a:rPr lang="en-GB" dirty="0" smtClean="0"/>
              <a:t>Mention Windows 7 kernel advances @128cores</a:t>
            </a:r>
          </a:p>
          <a:p>
            <a:pPr lvl="1"/>
            <a:r>
              <a:rPr lang="en-GB" u="sng" dirty="0" smtClean="0">
                <a:solidFill>
                  <a:schemeClr val="accent6">
                    <a:lumMod val="75000"/>
                  </a:schemeClr>
                </a:solidFill>
              </a:rPr>
              <a:t>http://www.osnews.com/story/22501/Microsoft_Kernel_Engineers_Talk_About_Windows_7_s_Kernel</a:t>
            </a:r>
          </a:p>
          <a:p>
            <a:pPr lvl="1"/>
            <a:endParaRPr lang="en-GB"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76" y="500042"/>
            <a:ext cx="6643718" cy="6001643"/>
          </a:xfrm>
          <a:prstGeom prst="rect">
            <a:avLst/>
          </a:prstGeom>
        </p:spPr>
        <p:txBody>
          <a:bodyPr wrap="square">
            <a:spAutoFit/>
          </a:bodyPr>
          <a:lstStyle/>
          <a:p>
            <a:r>
              <a:rPr lang="en-GB" sz="2400" dirty="0" smtClean="0">
                <a:solidFill>
                  <a:schemeClr val="accent6">
                    <a:lumMod val="75000"/>
                  </a:schemeClr>
                </a:solidFill>
              </a:rPr>
              <a:t>For Windows 7, Microsoft removed several locks that seriously hindered performance - all without breaking a single application. The global dispatcher lock, for instance, is gone completely, and replaced by fine-grained locking which provides 11 types of more specific locks as well as rules on how locks can be obtained so that you no longer run into deadlocks.</a:t>
            </a:r>
            <a:r>
              <a:rPr lang="en-GB" sz="2400" dirty="0" smtClean="0"/>
              <a:t> </a:t>
            </a:r>
          </a:p>
          <a:p>
            <a:endParaRPr lang="en-GB" sz="2400" dirty="0" smtClean="0"/>
          </a:p>
          <a:p>
            <a:r>
              <a:rPr lang="en-GB" sz="2400" dirty="0" smtClean="0"/>
              <a:t>The pre-7 dispatcher spent 15% of the CPU time waiting to acquire contended locks. "If you think about it, 15% of the time on a 128-processor system is, more than 15 of these CPUs are pretty much full-time just waiting to acquire contended locks. So we're not getting the most out of this hardware," kernel engineer </a:t>
            </a:r>
            <a:r>
              <a:rPr lang="en-GB" sz="2400" dirty="0" err="1" smtClean="0"/>
              <a:t>Arun</a:t>
            </a:r>
            <a:r>
              <a:rPr lang="en-GB" sz="2400" dirty="0" smtClean="0"/>
              <a:t> </a:t>
            </a:r>
            <a:r>
              <a:rPr lang="en-GB" sz="2400" dirty="0" err="1" smtClean="0"/>
              <a:t>Kishan</a:t>
            </a:r>
            <a:r>
              <a:rPr lang="en-GB" sz="2400" dirty="0" smtClean="0"/>
              <a:t> explained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662" y="889844"/>
            <a:ext cx="7286676" cy="3416320"/>
          </a:xfrm>
          <a:prstGeom prst="rect">
            <a:avLst/>
          </a:prstGeom>
        </p:spPr>
        <p:txBody>
          <a:bodyPr wrap="square">
            <a:spAutoFit/>
          </a:bodyPr>
          <a:lstStyle/>
          <a:p>
            <a:r>
              <a:rPr lang="en-GB" dirty="0" smtClean="0"/>
              <a:t>That has obviously changed in modern times, and in Vista, this architecture simply gave in. The statistic Wang gave during the talk was pretty... Disconcerting. "As you went to 128 processors, SQL Server itself had an 88% PFN lock contention rate. Meaning, nearly one out of every two times it tried to get a lock, it had to spin to wait for it... Which is pretty high, and would only get worse as time went on." </a:t>
            </a:r>
          </a:p>
          <a:p>
            <a:endParaRPr lang="en-GB" dirty="0" smtClean="0"/>
          </a:p>
          <a:p>
            <a:r>
              <a:rPr lang="en-GB" dirty="0" smtClean="0"/>
              <a:t>The more fine-grained approach in Windows 7 and Windows Server 2008R2 yields some serious performance improvements: on 32-processor configurations, some operations in SQL and other applications perform 15 times faster than on Vista. And remember, the new fine-grained method has been implemented without any application breakage. </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Multi-threading</a:t>
            </a:r>
            <a:endParaRPr lang="en-GB" dirty="0"/>
          </a:p>
        </p:txBody>
      </p:sp>
      <p:sp>
        <p:nvSpPr>
          <p:cNvPr id="3" name="Content Placeholder 2"/>
          <p:cNvSpPr>
            <a:spLocks noGrp="1"/>
          </p:cNvSpPr>
          <p:nvPr>
            <p:ph idx="1"/>
          </p:nvPr>
        </p:nvSpPr>
        <p:spPr/>
        <p:txBody>
          <a:bodyPr/>
          <a:lstStyle/>
          <a:p>
            <a:r>
              <a:rPr lang="en-GB" dirty="0" smtClean="0"/>
              <a:t>Programming tasks in parallel for compute intensive tasks.</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Asynch</a:t>
            </a:r>
            <a:r>
              <a:rPr lang="en-GB" dirty="0" smtClean="0"/>
              <a:t> Programming</a:t>
            </a:r>
            <a:endParaRPr lang="en-GB" dirty="0"/>
          </a:p>
        </p:txBody>
      </p:sp>
      <p:sp>
        <p:nvSpPr>
          <p:cNvPr id="3" name="Content Placeholder 2"/>
          <p:cNvSpPr>
            <a:spLocks noGrp="1"/>
          </p:cNvSpPr>
          <p:nvPr>
            <p:ph idx="1"/>
          </p:nvPr>
        </p:nvSpPr>
        <p:spPr/>
        <p:txBody>
          <a:bodyPr/>
          <a:lstStyle/>
          <a:p>
            <a:r>
              <a:rPr lang="en-GB" dirty="0" err="1" smtClean="0"/>
              <a:t>BeginFirstThing</a:t>
            </a:r>
            <a:r>
              <a:rPr lang="en-GB" dirty="0" smtClean="0"/>
              <a:t>..... Do Something Else... </a:t>
            </a:r>
            <a:r>
              <a:rPr lang="en-GB" dirty="0" err="1" smtClean="0"/>
              <a:t>FinishSecondThing</a:t>
            </a:r>
            <a:r>
              <a:rPr lang="en-GB" dirty="0" smtClean="0"/>
              <a:t>()</a:t>
            </a:r>
          </a:p>
          <a:p>
            <a:r>
              <a:rPr lang="en-GB" dirty="0" smtClean="0"/>
              <a:t>Allows processor to “do something more useful” while waiting for disk/network or other I/O.</a:t>
            </a:r>
          </a:p>
          <a:p>
            <a:r>
              <a:rPr lang="en-GB" dirty="0" smtClean="0"/>
              <a:t>Helps keep UI responsive in windows apps, by allowing UI to execute while I/O done in background.</a:t>
            </a:r>
          </a:p>
          <a:p>
            <a:endParaRPr lang="en-GB"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a:t>
            </a:r>
            <a:endParaRPr lang="en-GB" dirty="0"/>
          </a:p>
        </p:txBody>
      </p:sp>
      <p:sp>
        <p:nvSpPr>
          <p:cNvPr id="3" name="Content Placeholder 2"/>
          <p:cNvSpPr>
            <a:spLocks noGrp="1"/>
          </p:cNvSpPr>
          <p:nvPr>
            <p:ph idx="1"/>
          </p:nvPr>
        </p:nvSpPr>
        <p:spPr/>
        <p:txBody>
          <a:bodyPr>
            <a:normAutofit lnSpcReduction="10000"/>
          </a:bodyPr>
          <a:lstStyle/>
          <a:p>
            <a:r>
              <a:rPr lang="en-GB" dirty="0" smtClean="0"/>
              <a:t>Atomic data access operations , Locking, </a:t>
            </a:r>
          </a:p>
          <a:p>
            <a:r>
              <a:rPr lang="en-GB" dirty="0" smtClean="0"/>
              <a:t>Deadlocks</a:t>
            </a:r>
          </a:p>
          <a:p>
            <a:r>
              <a:rPr lang="en-GB" dirty="0" smtClean="0"/>
              <a:t>Race conditions </a:t>
            </a:r>
          </a:p>
          <a:p>
            <a:r>
              <a:rPr lang="en-GB" dirty="0" smtClean="0"/>
              <a:t>Order of execution</a:t>
            </a:r>
          </a:p>
          <a:p>
            <a:r>
              <a:rPr lang="en-GB" dirty="0" smtClean="0"/>
              <a:t>All subtle, infrequent difficult to detect and replicate</a:t>
            </a:r>
          </a:p>
          <a:p>
            <a:pPr lvl="1"/>
            <a:r>
              <a:rPr lang="en-GB" dirty="0" smtClean="0"/>
              <a:t>attaching a debugger affects how the software behaves</a:t>
            </a:r>
          </a:p>
          <a:p>
            <a:r>
              <a:rPr lang="en-GB" dirty="0" smtClean="0"/>
              <a:t>Not very unit testable.</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signEventTitleSlideImg.png"/>
          <p:cNvPicPr>
            <a:picLocks noChangeAspect="1"/>
          </p:cNvPicPr>
          <p:nvPr/>
        </p:nvPicPr>
        <p:blipFill>
          <a:blip r:embed="rId2" cstate="print"/>
          <a:stretch>
            <a:fillRect/>
          </a:stretch>
        </p:blipFill>
        <p:spPr>
          <a:xfrm>
            <a:off x="0" y="2643182"/>
            <a:ext cx="9144000" cy="3780500"/>
          </a:xfrm>
          <a:prstGeom prst="rect">
            <a:avLst/>
          </a:prstGeom>
        </p:spPr>
      </p:pic>
      <p:sp>
        <p:nvSpPr>
          <p:cNvPr id="2" name="Title 1"/>
          <p:cNvSpPr>
            <a:spLocks noGrp="1"/>
          </p:cNvSpPr>
          <p:nvPr>
            <p:ph type="ctrTitle"/>
          </p:nvPr>
        </p:nvSpPr>
        <p:spPr>
          <a:xfrm>
            <a:off x="685800" y="571480"/>
            <a:ext cx="7772400" cy="1470025"/>
          </a:xfrm>
        </p:spPr>
        <p:txBody>
          <a:bodyPr/>
          <a:lstStyle/>
          <a:p>
            <a:r>
              <a:rPr lang="en-GB" dirty="0" smtClean="0"/>
              <a:t>Concurrent Programming</a:t>
            </a:r>
            <a:endParaRPr lang="en-GB" dirty="0"/>
          </a:p>
        </p:txBody>
      </p:sp>
      <p:sp>
        <p:nvSpPr>
          <p:cNvPr id="3" name="Subtitle 2"/>
          <p:cNvSpPr>
            <a:spLocks noGrp="1"/>
          </p:cNvSpPr>
          <p:nvPr>
            <p:ph type="subTitle" idx="1"/>
          </p:nvPr>
        </p:nvSpPr>
        <p:spPr>
          <a:xfrm>
            <a:off x="714348" y="1722401"/>
            <a:ext cx="7929618" cy="1752600"/>
          </a:xfrm>
        </p:spPr>
        <p:txBody>
          <a:bodyPr/>
          <a:lstStyle/>
          <a:p>
            <a:r>
              <a:rPr lang="en-GB" dirty="0" smtClean="0">
                <a:solidFill>
                  <a:schemeClr val="tx1">
                    <a:lumMod val="60000"/>
                    <a:lumOff val="40000"/>
                  </a:schemeClr>
                </a:solidFill>
              </a:rPr>
              <a:t> A lap around what’s new in Visual Studio 2010 and </a:t>
            </a:r>
            <a:r>
              <a:rPr lang="en-GB" dirty="0" err="1" smtClean="0">
                <a:solidFill>
                  <a:schemeClr val="tx1">
                    <a:lumMod val="60000"/>
                    <a:lumOff val="40000"/>
                  </a:schemeClr>
                </a:solidFill>
              </a:rPr>
              <a:t>.net</a:t>
            </a:r>
            <a:r>
              <a:rPr lang="en-GB" dirty="0" smtClean="0">
                <a:solidFill>
                  <a:schemeClr val="tx1">
                    <a:lumMod val="60000"/>
                    <a:lumOff val="40000"/>
                  </a:schemeClr>
                </a:solidFill>
              </a:rPr>
              <a:t> 4.0</a:t>
            </a:r>
            <a:endParaRPr lang="en-GB" dirty="0">
              <a:solidFill>
                <a:schemeClr val="tx1">
                  <a:lumMod val="60000"/>
                  <a:lumOff val="4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User as a bottleneck</a:t>
            </a:r>
            <a:endParaRPr lang="en-GB" dirty="0"/>
          </a:p>
        </p:txBody>
      </p:sp>
      <p:sp>
        <p:nvSpPr>
          <p:cNvPr id="3" name="Content Placeholder 2"/>
          <p:cNvSpPr>
            <a:spLocks noGrp="1"/>
          </p:cNvSpPr>
          <p:nvPr>
            <p:ph idx="1"/>
          </p:nvPr>
        </p:nvSpPr>
        <p:spPr/>
        <p:txBody>
          <a:bodyPr/>
          <a:lstStyle/>
          <a:p>
            <a:r>
              <a:rPr lang="en-GB" dirty="0" smtClean="0"/>
              <a:t>User does not scale out</a:t>
            </a:r>
          </a:p>
          <a:p>
            <a:r>
              <a:rPr lang="en-GB" dirty="0" smtClean="0"/>
              <a:t>Office Apps and other heavily interactive software limited more by user than processor.</a:t>
            </a:r>
          </a:p>
          <a:p>
            <a:pPr lvl="1"/>
            <a:r>
              <a:rPr lang="en-GB" dirty="0" smtClean="0"/>
              <a:t>Think about </a:t>
            </a:r>
            <a:r>
              <a:rPr lang="en-GB" dirty="0" err="1" smtClean="0"/>
              <a:t>Excel</a:t>
            </a:r>
            <a:r>
              <a:rPr lang="en-GB" baseline="30000" dirty="0" err="1" smtClean="0"/>
              <a:t>TM</a:t>
            </a:r>
            <a:r>
              <a:rPr lang="en-GB" baseline="30000" dirty="0" smtClean="0"/>
              <a:t> </a:t>
            </a:r>
            <a:r>
              <a:rPr lang="en-GB" dirty="0" smtClean="0"/>
              <a:t> and recalculation of spreadsheets “JFDI” versus “thinking about it too hard” real-time scheduling type problem</a:t>
            </a:r>
            <a:endParaRPr lang="en-GB" baseline="30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future</a:t>
            </a:r>
            <a:endParaRPr lang="en-GB" dirty="0"/>
          </a:p>
        </p:txBody>
      </p:sp>
      <p:sp>
        <p:nvSpPr>
          <p:cNvPr id="3" name="Content Placeholder 2"/>
          <p:cNvSpPr>
            <a:spLocks noGrp="1"/>
          </p:cNvSpPr>
          <p:nvPr>
            <p:ph idx="1"/>
          </p:nvPr>
        </p:nvSpPr>
        <p:spPr/>
        <p:txBody>
          <a:bodyPr/>
          <a:lstStyle/>
          <a:p>
            <a:r>
              <a:rPr lang="en-GB" dirty="0" smtClean="0"/>
              <a:t>New languages F#, </a:t>
            </a:r>
            <a:r>
              <a:rPr lang="en-GB" dirty="0" err="1" smtClean="0"/>
              <a:t>Axom</a:t>
            </a:r>
            <a:endParaRPr lang="en-GB" dirty="0" smtClean="0"/>
          </a:p>
          <a:p>
            <a:r>
              <a:rPr lang="en-GB" dirty="0" smtClean="0"/>
              <a:t>Probably the as big a change as the shift from assembler to ‘C’</a:t>
            </a:r>
          </a:p>
          <a:p>
            <a:r>
              <a:rPr lang="en-GB" dirty="0" smtClean="0"/>
              <a:t>Task orientated</a:t>
            </a:r>
          </a:p>
          <a:p>
            <a:r>
              <a:rPr lang="en-GB" dirty="0" smtClean="0"/>
              <a:t>Less imperative, what you want doing - not how you want it doing.</a:t>
            </a:r>
          </a:p>
          <a:p>
            <a:pPr lvl="1"/>
            <a:r>
              <a:rPr lang="en-GB" dirty="0" smtClean="0"/>
              <a:t>Making a cup of tea.</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Task-Orientated</a:t>
            </a:r>
            <a:endParaRPr lang="en-GB" dirty="0"/>
          </a:p>
        </p:txBody>
      </p:sp>
      <p:sp>
        <p:nvSpPr>
          <p:cNvPr id="3" name="Content Placeholder 2"/>
          <p:cNvSpPr>
            <a:spLocks noGrp="1"/>
          </p:cNvSpPr>
          <p:nvPr>
            <p:ph idx="1"/>
          </p:nvPr>
        </p:nvSpPr>
        <p:spPr/>
        <p:txBody>
          <a:bodyPr>
            <a:normAutofit/>
          </a:bodyPr>
          <a:lstStyle/>
          <a:p>
            <a:r>
              <a:rPr lang="en-GB" dirty="0" smtClean="0"/>
              <a:t>Focus on what we want to achieve not how to do it.</a:t>
            </a:r>
          </a:p>
          <a:p>
            <a:r>
              <a:rPr lang="en-GB" dirty="0" smtClean="0"/>
              <a:t>Read-only values where possible ( immutability, less conflict)</a:t>
            </a:r>
          </a:p>
          <a:p>
            <a:r>
              <a:rPr lang="en-GB" dirty="0" smtClean="0"/>
              <a:t>Using “workflow” and “workflow like” programming (Azure) to scale out</a:t>
            </a:r>
          </a:p>
          <a:p>
            <a:pPr lvl="1"/>
            <a:r>
              <a:rPr lang="en-GB" dirty="0" smtClean="0"/>
              <a:t>PDC’08</a:t>
            </a:r>
          </a:p>
          <a:p>
            <a:pPr lvl="1"/>
            <a:r>
              <a:rPr lang="en-GB" dirty="0" err="1" smtClean="0"/>
              <a:t>Axom</a:t>
            </a:r>
            <a:r>
              <a:rPr lang="en-GB" dirty="0" smtClean="0"/>
              <a:t> @ PDC’09</a:t>
            </a:r>
          </a:p>
          <a:p>
            <a:pPr lvl="1">
              <a:buNone/>
            </a:pP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a:t>
            </a:r>
            <a:r>
              <a:rPr lang="en-GB" dirty="0" smtClean="0"/>
              <a:t>for .Net4 for NOW</a:t>
            </a:r>
            <a:endParaRPr lang="en-GB" dirty="0"/>
          </a:p>
        </p:txBody>
      </p:sp>
      <p:sp>
        <p:nvSpPr>
          <p:cNvPr id="3" name="Content Placeholder 2"/>
          <p:cNvSpPr>
            <a:spLocks noGrp="1"/>
          </p:cNvSpPr>
          <p:nvPr>
            <p:ph idx="1"/>
          </p:nvPr>
        </p:nvSpPr>
        <p:spPr/>
        <p:txBody>
          <a:bodyPr>
            <a:normAutofit/>
          </a:bodyPr>
          <a:lstStyle/>
          <a:p>
            <a:r>
              <a:rPr lang="en-GB" dirty="0" err="1" smtClean="0"/>
              <a:t>ThreadPool.Queue</a:t>
            </a:r>
            <a:r>
              <a:rPr lang="en-GB" dirty="0" smtClean="0"/>
              <a:t> is dead, long live Tasks</a:t>
            </a:r>
          </a:p>
          <a:p>
            <a:r>
              <a:rPr lang="en-GB" dirty="0" err="1" smtClean="0"/>
              <a:t>WorkStealing</a:t>
            </a:r>
            <a:r>
              <a:rPr lang="en-GB" dirty="0" smtClean="0"/>
              <a:t> Queues in the </a:t>
            </a:r>
            <a:r>
              <a:rPr lang="en-GB" dirty="0" err="1" smtClean="0"/>
              <a:t>ThreadPool</a:t>
            </a:r>
            <a:endParaRPr lang="en-GB" dirty="0" smtClean="0"/>
          </a:p>
          <a:p>
            <a:r>
              <a:rPr lang="en-GB" dirty="0" err="1" smtClean="0"/>
              <a:t>AsParrallel</a:t>
            </a:r>
            <a:r>
              <a:rPr lang="en-GB" dirty="0" smtClean="0"/>
              <a:t> and P/LINQ</a:t>
            </a:r>
          </a:p>
          <a:p>
            <a:r>
              <a:rPr lang="en-GB" dirty="0" smtClean="0"/>
              <a:t>Collections/Bags/Lists/Queues/Locks</a:t>
            </a:r>
            <a:br>
              <a:rPr lang="en-GB" dirty="0" smtClean="0"/>
            </a:br>
            <a:r>
              <a:rPr lang="en-GB" sz="1800" u="sng" dirty="0" smtClean="0">
                <a:solidFill>
                  <a:schemeClr val="accent6">
                    <a:lumMod val="75000"/>
                  </a:schemeClr>
                </a:solidFill>
              </a:rPr>
              <a:t>http://msdn.microsoft.com/en-us/library/system.collections.concurrent.aspx</a:t>
            </a:r>
          </a:p>
          <a:p>
            <a:r>
              <a:rPr lang="en-GB" dirty="0" err="1" smtClean="0"/>
              <a:t>RxExtensions</a:t>
            </a:r>
            <a:r>
              <a:rPr lang="en-GB" dirty="0" smtClean="0"/>
              <a:t> - </a:t>
            </a:r>
            <a:r>
              <a:rPr lang="en-GB" dirty="0" err="1" smtClean="0"/>
              <a:t>IObservable</a:t>
            </a:r>
            <a:r>
              <a:rPr lang="en-GB" dirty="0" smtClean="0"/>
              <a:t>&lt;T&gt;</a:t>
            </a:r>
          </a:p>
          <a:p>
            <a:r>
              <a:rPr lang="en-GB" dirty="0" err="1" smtClean="0"/>
              <a:t>ParallelExtensionsExtras</a:t>
            </a:r>
            <a:r>
              <a:rPr lang="en-GB" dirty="0" smtClean="0"/>
              <a:t/>
            </a:r>
            <a:br>
              <a:rPr lang="en-GB" dirty="0" smtClean="0"/>
            </a:br>
            <a:r>
              <a:rPr lang="en-GB" sz="2000" u="sng" dirty="0" smtClean="0">
                <a:solidFill>
                  <a:schemeClr val="accent6">
                    <a:lumMod val="75000"/>
                  </a:schemeClr>
                </a:solidFill>
              </a:rPr>
              <a:t>http://blogs.msdn.com/pfxteam/archive/2010/04/04/9990342.aspx</a:t>
            </a:r>
          </a:p>
          <a:p>
            <a:endParaRPr lang="en-GB"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ounded Rectangle 46"/>
          <p:cNvSpPr/>
          <p:nvPr/>
        </p:nvSpPr>
        <p:spPr bwMode="auto">
          <a:xfrm>
            <a:off x="5358411" y="3732950"/>
            <a:ext cx="3502307" cy="1430463"/>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endParaRPr>
          </a:p>
        </p:txBody>
      </p:sp>
      <p:sp>
        <p:nvSpPr>
          <p:cNvPr id="48" name="Rounded Rectangle 47"/>
          <p:cNvSpPr/>
          <p:nvPr/>
        </p:nvSpPr>
        <p:spPr bwMode="auto">
          <a:xfrm>
            <a:off x="5357782" y="2071944"/>
            <a:ext cx="3543300" cy="1598712"/>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effectLst>
                <a:outerShdw blurRad="38100" dist="38100" dir="2700000" algn="tl">
                  <a:srgbClr val="000000">
                    <a:alpha val="43137"/>
                  </a:srgbClr>
                </a:outerShdw>
              </a:effectLst>
            </a:endParaRPr>
          </a:p>
        </p:txBody>
      </p:sp>
      <p:sp>
        <p:nvSpPr>
          <p:cNvPr id="49" name="Title 3"/>
          <p:cNvSpPr>
            <a:spLocks noGrp="1"/>
          </p:cNvSpPr>
          <p:nvPr>
            <p:ph type="title"/>
          </p:nvPr>
        </p:nvSpPr>
        <p:spPr>
          <a:xfrm>
            <a:off x="381000" y="323850"/>
            <a:ext cx="8382000" cy="666385"/>
          </a:xfrm>
        </p:spPr>
        <p:txBody>
          <a:bodyPr>
            <a:normAutofit fontScale="90000"/>
          </a:bodyPr>
          <a:lstStyle/>
          <a:p>
            <a:r>
              <a:rPr lang="en-US" dirty="0" smtClean="0"/>
              <a:t>Parallel Computing and .net4</a:t>
            </a:r>
            <a:endParaRPr lang="en-US" sz="2800" dirty="0">
              <a:solidFill>
                <a:schemeClr val="tx1"/>
              </a:solidFill>
            </a:endParaRPr>
          </a:p>
        </p:txBody>
      </p:sp>
      <p:sp>
        <p:nvSpPr>
          <p:cNvPr id="50" name="Rounded Rectangle 49"/>
          <p:cNvSpPr/>
          <p:nvPr/>
        </p:nvSpPr>
        <p:spPr bwMode="auto">
          <a:xfrm>
            <a:off x="1815111" y="2071943"/>
            <a:ext cx="3461315" cy="2001151"/>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effectLst>
                <a:outerShdw blurRad="38100" dist="38100" dir="2700000" algn="tl">
                  <a:srgbClr val="000000">
                    <a:alpha val="43137"/>
                  </a:srgbClr>
                </a:outerShdw>
              </a:effectLst>
            </a:endParaRPr>
          </a:p>
        </p:txBody>
      </p:sp>
      <p:sp>
        <p:nvSpPr>
          <p:cNvPr id="51" name="TextBox 50"/>
          <p:cNvSpPr txBox="1"/>
          <p:nvPr/>
        </p:nvSpPr>
        <p:spPr>
          <a:xfrm>
            <a:off x="5878095" y="2545515"/>
            <a:ext cx="1265406" cy="97772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nchor="ctr" anchorCtr="0">
            <a:noAutofit/>
          </a:bodyPr>
          <a:lstStyle/>
          <a:p>
            <a:pPr algn="ctr"/>
            <a:r>
              <a:rPr lang="en-US" sz="1600" b="1" dirty="0" smtClean="0">
                <a:solidFill>
                  <a:schemeClr val="bg1"/>
                </a:solidFill>
              </a:rPr>
              <a:t>Parallel Pattern Library</a:t>
            </a:r>
            <a:endParaRPr lang="en-US" sz="1600" b="1" dirty="0">
              <a:solidFill>
                <a:schemeClr val="bg1"/>
              </a:solidFill>
            </a:endParaRPr>
          </a:p>
        </p:txBody>
      </p:sp>
      <p:sp>
        <p:nvSpPr>
          <p:cNvPr id="52" name="Rounded Rectangle 51"/>
          <p:cNvSpPr/>
          <p:nvPr/>
        </p:nvSpPr>
        <p:spPr bwMode="auto">
          <a:xfrm>
            <a:off x="1815111" y="4212278"/>
            <a:ext cx="3461315" cy="951135"/>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endParaRPr>
          </a:p>
        </p:txBody>
      </p:sp>
      <p:sp>
        <p:nvSpPr>
          <p:cNvPr id="53" name="TextBox 52"/>
          <p:cNvSpPr txBox="1"/>
          <p:nvPr/>
        </p:nvSpPr>
        <p:spPr>
          <a:xfrm>
            <a:off x="5914671" y="4542621"/>
            <a:ext cx="2819400" cy="445008"/>
          </a:xfrm>
          <a:prstGeom prst="rect">
            <a:avLst/>
          </a:prstGeom>
        </p:spPr>
        <p:style>
          <a:lnRef idx="0">
            <a:schemeClr val="accent6"/>
          </a:lnRef>
          <a:fillRef idx="3">
            <a:schemeClr val="accent6"/>
          </a:fillRef>
          <a:effectRef idx="3">
            <a:schemeClr val="accent6"/>
          </a:effectRef>
          <a:fontRef idx="minor">
            <a:schemeClr val="lt1"/>
          </a:fontRef>
        </p:style>
        <p:txBody>
          <a:bodyPr wrap="square" rtlCol="0" anchor="ctr" anchorCtr="0">
            <a:normAutofit/>
          </a:bodyPr>
          <a:lstStyle/>
          <a:p>
            <a:pPr algn="ctr"/>
            <a:r>
              <a:rPr lang="en-US" sz="1600" b="1" dirty="0" smtClean="0">
                <a:solidFill>
                  <a:schemeClr val="bg1"/>
                </a:solidFill>
              </a:rPr>
              <a:t>Resource Manager</a:t>
            </a:r>
            <a:endParaRPr lang="en-US" sz="1600" b="1" dirty="0">
              <a:solidFill>
                <a:schemeClr val="bg1"/>
              </a:solidFill>
            </a:endParaRPr>
          </a:p>
        </p:txBody>
      </p:sp>
      <p:sp>
        <p:nvSpPr>
          <p:cNvPr id="54" name="TextBox 53"/>
          <p:cNvSpPr txBox="1"/>
          <p:nvPr/>
        </p:nvSpPr>
        <p:spPr>
          <a:xfrm>
            <a:off x="5914671" y="4073095"/>
            <a:ext cx="2804162" cy="39713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nchor="ctr" anchorCtr="0">
            <a:noAutofit/>
          </a:bodyPr>
          <a:lstStyle/>
          <a:p>
            <a:pPr algn="ctr"/>
            <a:r>
              <a:rPr lang="en-US" sz="1600" b="1" dirty="0" smtClean="0">
                <a:solidFill>
                  <a:schemeClr val="bg1"/>
                </a:solidFill>
              </a:rPr>
              <a:t>Task Scheduler</a:t>
            </a:r>
            <a:endParaRPr lang="en-US" sz="1600" b="1" dirty="0">
              <a:solidFill>
                <a:schemeClr val="bg1"/>
              </a:solidFill>
            </a:endParaRPr>
          </a:p>
        </p:txBody>
      </p:sp>
      <p:sp>
        <p:nvSpPr>
          <p:cNvPr id="55" name="TextBox 54"/>
          <p:cNvSpPr txBox="1"/>
          <p:nvPr/>
        </p:nvSpPr>
        <p:spPr>
          <a:xfrm>
            <a:off x="1993064" y="3477800"/>
            <a:ext cx="2773952" cy="426258"/>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nchor="ctr" anchorCtr="0">
            <a:noAutofit/>
          </a:bodyPr>
          <a:lstStyle/>
          <a:p>
            <a:pPr algn="ctr"/>
            <a:r>
              <a:rPr lang="en-US" sz="1600" b="1" dirty="0" smtClean="0">
                <a:solidFill>
                  <a:schemeClr val="bg1"/>
                </a:solidFill>
              </a:rPr>
              <a:t>Task Parallel</a:t>
            </a:r>
            <a:r>
              <a:rPr lang="en-US" sz="1600" b="1" dirty="0">
                <a:solidFill>
                  <a:schemeClr val="bg1"/>
                </a:solidFill>
              </a:rPr>
              <a:t> </a:t>
            </a:r>
            <a:r>
              <a:rPr lang="en-US" sz="1600" b="1" dirty="0" smtClean="0">
                <a:solidFill>
                  <a:schemeClr val="bg1"/>
                </a:solidFill>
              </a:rPr>
              <a:t>Library</a:t>
            </a:r>
            <a:endParaRPr lang="en-US" sz="1600" b="1" dirty="0">
              <a:solidFill>
                <a:schemeClr val="bg1"/>
              </a:solidFill>
            </a:endParaRPr>
          </a:p>
        </p:txBody>
      </p:sp>
      <p:sp>
        <p:nvSpPr>
          <p:cNvPr id="56" name="TextBox 55"/>
          <p:cNvSpPr txBox="1"/>
          <p:nvPr/>
        </p:nvSpPr>
        <p:spPr>
          <a:xfrm>
            <a:off x="1993064" y="2980062"/>
            <a:ext cx="1811856" cy="426258"/>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nchor="ctr" anchorCtr="0">
            <a:noAutofit/>
          </a:bodyPr>
          <a:lstStyle/>
          <a:p>
            <a:pPr algn="ctr"/>
            <a:r>
              <a:rPr lang="en-US" sz="1600" b="1" dirty="0" smtClean="0">
                <a:solidFill>
                  <a:schemeClr val="bg1"/>
                </a:solidFill>
              </a:rPr>
              <a:t>Parallel LINQ</a:t>
            </a:r>
            <a:endParaRPr lang="en-US" sz="1600" b="1" dirty="0">
              <a:solidFill>
                <a:schemeClr val="bg1"/>
              </a:solidFill>
            </a:endParaRPr>
          </a:p>
        </p:txBody>
      </p:sp>
      <p:sp>
        <p:nvSpPr>
          <p:cNvPr id="57" name="Rounded Rectangle 56"/>
          <p:cNvSpPr/>
          <p:nvPr/>
        </p:nvSpPr>
        <p:spPr bwMode="auto">
          <a:xfrm>
            <a:off x="214282" y="5394171"/>
            <a:ext cx="8686800" cy="530423"/>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endParaRPr>
          </a:p>
        </p:txBody>
      </p:sp>
      <p:sp>
        <p:nvSpPr>
          <p:cNvPr id="58" name="TextBox 57"/>
          <p:cNvSpPr txBox="1"/>
          <p:nvPr/>
        </p:nvSpPr>
        <p:spPr>
          <a:xfrm>
            <a:off x="2300842" y="5484038"/>
            <a:ext cx="3552870" cy="367364"/>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nchor="ctr" anchorCtr="0">
            <a:normAutofit/>
          </a:bodyPr>
          <a:lstStyle/>
          <a:p>
            <a:pPr algn="ctr"/>
            <a:r>
              <a:rPr lang="en-US" dirty="0" smtClean="0">
                <a:solidFill>
                  <a:schemeClr val="tx1"/>
                </a:solidFill>
              </a:rPr>
              <a:t>Threads</a:t>
            </a:r>
            <a:endParaRPr lang="en-US" dirty="0">
              <a:solidFill>
                <a:schemeClr val="tx1"/>
              </a:solidFill>
            </a:endParaRPr>
          </a:p>
        </p:txBody>
      </p:sp>
      <p:sp>
        <p:nvSpPr>
          <p:cNvPr id="59" name="TextBox 58"/>
          <p:cNvSpPr txBox="1"/>
          <p:nvPr/>
        </p:nvSpPr>
        <p:spPr>
          <a:xfrm>
            <a:off x="290482" y="6215082"/>
            <a:ext cx="1931832" cy="307777"/>
          </a:xfrm>
          <a:prstGeom prst="rect">
            <a:avLst/>
          </a:prstGeom>
          <a:noFill/>
        </p:spPr>
        <p:txBody>
          <a:bodyPr wrap="square" rtlCol="0">
            <a:spAutoFit/>
          </a:bodyPr>
          <a:lstStyle/>
          <a:p>
            <a:pPr algn="r"/>
            <a:r>
              <a:rPr lang="en-US" sz="1400" b="1" dirty="0" smtClean="0">
                <a:solidFill>
                  <a:schemeClr val="accent2">
                    <a:lumMod val="75000"/>
                  </a:schemeClr>
                </a:solidFill>
              </a:rPr>
              <a:t>Operating </a:t>
            </a:r>
            <a:r>
              <a:rPr lang="en-US" sz="1400" b="1" dirty="0" smtClean="0">
                <a:solidFill>
                  <a:schemeClr val="accent2">
                    <a:lumMod val="75000"/>
                  </a:schemeClr>
                </a:solidFill>
              </a:rPr>
              <a:t>System</a:t>
            </a:r>
            <a:endParaRPr lang="en-US" sz="1400" b="1" dirty="0">
              <a:solidFill>
                <a:schemeClr val="accent2">
                  <a:lumMod val="75000"/>
                </a:schemeClr>
              </a:solidFill>
            </a:endParaRPr>
          </a:p>
        </p:txBody>
      </p:sp>
      <p:sp>
        <p:nvSpPr>
          <p:cNvPr id="60" name="TextBox 59"/>
          <p:cNvSpPr txBox="1"/>
          <p:nvPr/>
        </p:nvSpPr>
        <p:spPr>
          <a:xfrm>
            <a:off x="5914671" y="3732950"/>
            <a:ext cx="2819400" cy="307777"/>
          </a:xfrm>
          <a:prstGeom prst="rect">
            <a:avLst/>
          </a:prstGeom>
          <a:noFill/>
        </p:spPr>
        <p:txBody>
          <a:bodyPr wrap="square" rtlCol="0">
            <a:spAutoFit/>
          </a:bodyPr>
          <a:lstStyle/>
          <a:p>
            <a:pPr algn="r"/>
            <a:r>
              <a:rPr lang="en-US" sz="1400" b="1" dirty="0" smtClean="0">
                <a:solidFill>
                  <a:schemeClr val="accent2">
                    <a:lumMod val="75000"/>
                  </a:schemeClr>
                </a:solidFill>
              </a:rPr>
              <a:t>Native Concurrency Runtime</a:t>
            </a:r>
            <a:endParaRPr lang="en-US" sz="1400" b="1" dirty="0">
              <a:solidFill>
                <a:schemeClr val="accent2">
                  <a:lumMod val="75000"/>
                </a:schemeClr>
              </a:solidFill>
            </a:endParaRPr>
          </a:p>
        </p:txBody>
      </p:sp>
      <p:sp>
        <p:nvSpPr>
          <p:cNvPr id="61" name="TextBox 60"/>
          <p:cNvSpPr txBox="1"/>
          <p:nvPr/>
        </p:nvSpPr>
        <p:spPr>
          <a:xfrm>
            <a:off x="1931990" y="2144465"/>
            <a:ext cx="2940757" cy="307777"/>
          </a:xfrm>
          <a:prstGeom prst="rect">
            <a:avLst/>
          </a:prstGeom>
          <a:noFill/>
        </p:spPr>
        <p:txBody>
          <a:bodyPr wrap="square" rtlCol="0">
            <a:spAutoFit/>
          </a:bodyPr>
          <a:lstStyle/>
          <a:p>
            <a:r>
              <a:rPr lang="en-US" sz="1400" b="1" dirty="0" smtClean="0">
                <a:solidFill>
                  <a:schemeClr val="accent2">
                    <a:lumMod val="75000"/>
                  </a:schemeClr>
                </a:solidFill>
              </a:rPr>
              <a:t>Managed Libraries</a:t>
            </a:r>
            <a:endParaRPr lang="en-US" sz="1400" b="1" dirty="0">
              <a:solidFill>
                <a:schemeClr val="accent2">
                  <a:lumMod val="75000"/>
                </a:schemeClr>
              </a:solidFill>
            </a:endParaRPr>
          </a:p>
        </p:txBody>
      </p:sp>
      <p:sp>
        <p:nvSpPr>
          <p:cNvPr id="62" name="TextBox 61"/>
          <p:cNvSpPr txBox="1"/>
          <p:nvPr/>
        </p:nvSpPr>
        <p:spPr>
          <a:xfrm>
            <a:off x="2015282" y="4567301"/>
            <a:ext cx="2786643" cy="425312"/>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nchor="ctr" anchorCtr="0">
            <a:noAutofit/>
          </a:bodyPr>
          <a:lstStyle/>
          <a:p>
            <a:pPr algn="ctr"/>
            <a:r>
              <a:rPr lang="en-US" sz="1600" b="1" dirty="0" err="1" smtClean="0">
                <a:solidFill>
                  <a:schemeClr val="bg1"/>
                </a:solidFill>
              </a:rPr>
              <a:t>ThreadPool</a:t>
            </a:r>
            <a:endParaRPr lang="en-US" sz="1600" b="1" dirty="0">
              <a:solidFill>
                <a:schemeClr val="bg1"/>
              </a:solidFill>
            </a:endParaRPr>
          </a:p>
        </p:txBody>
      </p:sp>
      <p:sp>
        <p:nvSpPr>
          <p:cNvPr id="63" name="TextBox 62"/>
          <p:cNvSpPr txBox="1"/>
          <p:nvPr/>
        </p:nvSpPr>
        <p:spPr>
          <a:xfrm rot="5400000">
            <a:off x="3796647" y="3610193"/>
            <a:ext cx="2447099" cy="307777"/>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nchor="ctr" anchorCtr="0">
            <a:spAutoFit/>
          </a:bodyPr>
          <a:lstStyle/>
          <a:p>
            <a:pPr algn="ctr"/>
            <a:r>
              <a:rPr lang="en-US" sz="1400" b="1" dirty="0" smtClean="0">
                <a:solidFill>
                  <a:schemeClr val="bg1"/>
                </a:solidFill>
              </a:rPr>
              <a:t>Data Structures</a:t>
            </a:r>
            <a:endParaRPr lang="en-US" sz="1400" b="1" dirty="0">
              <a:solidFill>
                <a:schemeClr val="bg1"/>
              </a:solidFill>
            </a:endParaRPr>
          </a:p>
        </p:txBody>
      </p:sp>
      <p:sp>
        <p:nvSpPr>
          <p:cNvPr id="64" name="TextBox 63"/>
          <p:cNvSpPr txBox="1"/>
          <p:nvPr/>
        </p:nvSpPr>
        <p:spPr>
          <a:xfrm rot="16200000">
            <a:off x="4421410" y="3615175"/>
            <a:ext cx="2447098" cy="307777"/>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nchor="ctr" anchorCtr="0">
            <a:spAutoFit/>
          </a:bodyPr>
          <a:lstStyle/>
          <a:p>
            <a:pPr algn="ctr"/>
            <a:r>
              <a:rPr lang="en-US" sz="1400" b="1" dirty="0" smtClean="0">
                <a:solidFill>
                  <a:schemeClr val="bg1"/>
                </a:solidFill>
              </a:rPr>
              <a:t>Data Structures</a:t>
            </a:r>
            <a:endParaRPr lang="en-US" sz="1400" b="1" dirty="0">
              <a:solidFill>
                <a:schemeClr val="bg1"/>
              </a:solidFill>
            </a:endParaRPr>
          </a:p>
        </p:txBody>
      </p:sp>
      <p:sp>
        <p:nvSpPr>
          <p:cNvPr id="65" name="Rounded Rectangle 64"/>
          <p:cNvSpPr/>
          <p:nvPr/>
        </p:nvSpPr>
        <p:spPr bwMode="auto">
          <a:xfrm>
            <a:off x="246513" y="1071546"/>
            <a:ext cx="1447800" cy="4005058"/>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effectLst>
                <a:outerShdw blurRad="38100" dist="38100" dir="2700000" algn="tl">
                  <a:srgbClr val="000000">
                    <a:alpha val="43137"/>
                  </a:srgbClr>
                </a:outerShdw>
              </a:effectLst>
            </a:endParaRPr>
          </a:p>
        </p:txBody>
      </p:sp>
      <p:sp>
        <p:nvSpPr>
          <p:cNvPr id="66" name="TextBox 65"/>
          <p:cNvSpPr txBox="1"/>
          <p:nvPr/>
        </p:nvSpPr>
        <p:spPr>
          <a:xfrm>
            <a:off x="343867" y="1091300"/>
            <a:ext cx="685800" cy="307777"/>
          </a:xfrm>
          <a:prstGeom prst="rect">
            <a:avLst/>
          </a:prstGeom>
          <a:noFill/>
        </p:spPr>
        <p:txBody>
          <a:bodyPr wrap="square" rtlCol="0">
            <a:spAutoFit/>
          </a:bodyPr>
          <a:lstStyle/>
          <a:p>
            <a:r>
              <a:rPr lang="en-US" sz="1400" b="1" dirty="0" smtClean="0">
                <a:solidFill>
                  <a:schemeClr val="accent2">
                    <a:lumMod val="75000"/>
                  </a:schemeClr>
                </a:solidFill>
              </a:rPr>
              <a:t>Tools</a:t>
            </a:r>
            <a:endParaRPr lang="en-US" sz="1400" b="1" dirty="0">
              <a:solidFill>
                <a:schemeClr val="accent2">
                  <a:lumMod val="75000"/>
                </a:schemeClr>
              </a:solidFill>
            </a:endParaRPr>
          </a:p>
        </p:txBody>
      </p:sp>
      <p:sp>
        <p:nvSpPr>
          <p:cNvPr id="67" name="TextBox 66"/>
          <p:cNvSpPr txBox="1"/>
          <p:nvPr/>
        </p:nvSpPr>
        <p:spPr>
          <a:xfrm>
            <a:off x="7324371" y="2540532"/>
            <a:ext cx="1409700" cy="97772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nchor="ctr" anchorCtr="0">
            <a:noAutofit/>
          </a:bodyPr>
          <a:lstStyle/>
          <a:p>
            <a:pPr algn="ctr"/>
            <a:r>
              <a:rPr lang="en-US" sz="1600" b="1" dirty="0" err="1" smtClean="0">
                <a:solidFill>
                  <a:schemeClr val="bg1"/>
                </a:solidFill>
              </a:rPr>
              <a:t>Async</a:t>
            </a:r>
            <a:endParaRPr lang="en-US" sz="1600" b="1" dirty="0" smtClean="0">
              <a:solidFill>
                <a:schemeClr val="bg1"/>
              </a:solidFill>
            </a:endParaRPr>
          </a:p>
          <a:p>
            <a:pPr algn="ctr"/>
            <a:r>
              <a:rPr lang="en-US" sz="1600" b="1" dirty="0" smtClean="0">
                <a:solidFill>
                  <a:schemeClr val="bg1"/>
                </a:solidFill>
              </a:rPr>
              <a:t>Agents</a:t>
            </a:r>
            <a:br>
              <a:rPr lang="en-US" sz="1600" b="1" dirty="0" smtClean="0">
                <a:solidFill>
                  <a:schemeClr val="bg1"/>
                </a:solidFill>
              </a:rPr>
            </a:br>
            <a:r>
              <a:rPr lang="en-US" sz="1600" b="1" dirty="0" smtClean="0">
                <a:solidFill>
                  <a:schemeClr val="bg1"/>
                </a:solidFill>
              </a:rPr>
              <a:t>Library</a:t>
            </a:r>
            <a:endParaRPr lang="en-US" sz="1600" b="1" dirty="0">
              <a:solidFill>
                <a:schemeClr val="bg1"/>
              </a:solidFill>
            </a:endParaRPr>
          </a:p>
        </p:txBody>
      </p:sp>
      <p:sp>
        <p:nvSpPr>
          <p:cNvPr id="68" name="TextBox 67"/>
          <p:cNvSpPr txBox="1"/>
          <p:nvPr/>
        </p:nvSpPr>
        <p:spPr>
          <a:xfrm>
            <a:off x="5965319" y="5484038"/>
            <a:ext cx="1637792" cy="367364"/>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nchor="ctr" anchorCtr="0">
            <a:normAutofit/>
          </a:bodyPr>
          <a:lstStyle/>
          <a:p>
            <a:pPr algn="ctr"/>
            <a:r>
              <a:rPr lang="en-US" dirty="0" smtClean="0">
                <a:solidFill>
                  <a:schemeClr val="tx1"/>
                </a:solidFill>
              </a:rPr>
              <a:t>UMS Threads</a:t>
            </a:r>
            <a:endParaRPr lang="en-US" dirty="0">
              <a:solidFill>
                <a:schemeClr val="tx1"/>
              </a:solidFill>
            </a:endParaRPr>
          </a:p>
        </p:txBody>
      </p:sp>
      <p:sp>
        <p:nvSpPr>
          <p:cNvPr id="69" name="TextBox 68"/>
          <p:cNvSpPr txBox="1"/>
          <p:nvPr/>
        </p:nvSpPr>
        <p:spPr>
          <a:xfrm>
            <a:off x="371299" y="3670657"/>
            <a:ext cx="1178051" cy="1259426"/>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nchor="t" anchorCtr="0">
            <a:noAutofit/>
          </a:bodyPr>
          <a:lstStyle/>
          <a:p>
            <a:pPr algn="ctr"/>
            <a:r>
              <a:rPr lang="en-US" sz="1200" b="1" dirty="0" smtClean="0">
                <a:solidFill>
                  <a:srgbClr val="FFFFFF"/>
                </a:solidFill>
              </a:rPr>
              <a:t>Microsoft</a:t>
            </a:r>
          </a:p>
          <a:p>
            <a:pPr algn="ctr"/>
            <a:r>
              <a:rPr lang="en-US" sz="1200" b="1" dirty="0" smtClean="0">
                <a:solidFill>
                  <a:srgbClr val="FFFFFF"/>
                </a:solidFill>
              </a:rPr>
              <a:t>Research</a:t>
            </a:r>
            <a:endParaRPr lang="en-US" sz="1200" b="1" dirty="0">
              <a:solidFill>
                <a:srgbClr val="FFFFFF"/>
              </a:solidFill>
            </a:endParaRPr>
          </a:p>
        </p:txBody>
      </p:sp>
      <p:sp>
        <p:nvSpPr>
          <p:cNvPr id="70" name="TextBox 69"/>
          <p:cNvSpPr txBox="1"/>
          <p:nvPr/>
        </p:nvSpPr>
        <p:spPr>
          <a:xfrm>
            <a:off x="391948" y="1528663"/>
            <a:ext cx="1157402" cy="2061061"/>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nchor="t" anchorCtr="0">
            <a:noAutofit/>
          </a:bodyPr>
          <a:lstStyle/>
          <a:p>
            <a:pPr algn="ctr" defTabSz="914363"/>
            <a:r>
              <a:rPr lang="en-US" sz="1200" b="1" dirty="0" smtClean="0">
                <a:solidFill>
                  <a:srgbClr val="FFFFFF"/>
                </a:solidFill>
              </a:rPr>
              <a:t>Visual Studio 2010</a:t>
            </a:r>
            <a:endParaRPr lang="en-US" sz="1200" b="1" dirty="0">
              <a:solidFill>
                <a:srgbClr val="FFFFFF"/>
              </a:solidFill>
            </a:endParaRPr>
          </a:p>
        </p:txBody>
      </p:sp>
      <p:sp>
        <p:nvSpPr>
          <p:cNvPr id="71" name="TextBox 70"/>
          <p:cNvSpPr txBox="1"/>
          <p:nvPr/>
        </p:nvSpPr>
        <p:spPr>
          <a:xfrm>
            <a:off x="465229" y="2053209"/>
            <a:ext cx="1016098" cy="665528"/>
          </a:xfrm>
          <a:prstGeom prst="rect">
            <a:avLst/>
          </a:prstGeom>
          <a:ln/>
        </p:spPr>
        <p:style>
          <a:lnRef idx="0">
            <a:schemeClr val="accent2"/>
          </a:lnRef>
          <a:fillRef idx="1002">
            <a:schemeClr val="dk1"/>
          </a:fillRef>
          <a:effectRef idx="3">
            <a:schemeClr val="accent2"/>
          </a:effectRef>
          <a:fontRef idx="minor">
            <a:schemeClr val="lt1"/>
          </a:fontRef>
        </p:style>
        <p:txBody>
          <a:bodyPr wrap="square" rtlCol="0" anchor="ctr" anchorCtr="0">
            <a:noAutofit/>
          </a:bodyPr>
          <a:lstStyle/>
          <a:p>
            <a:pPr algn="ctr" defTabSz="914363"/>
            <a:r>
              <a:rPr lang="en-US" sz="1200" b="1" dirty="0" smtClean="0">
                <a:solidFill>
                  <a:srgbClr val="FFFFFF"/>
                </a:solidFill>
              </a:rPr>
              <a:t>Parallel</a:t>
            </a:r>
          </a:p>
          <a:p>
            <a:pPr algn="ctr" defTabSz="914363"/>
            <a:r>
              <a:rPr lang="en-US" sz="1200" b="1" dirty="0" smtClean="0">
                <a:solidFill>
                  <a:srgbClr val="FFFFFF"/>
                </a:solidFill>
              </a:rPr>
              <a:t>Debugger Windows</a:t>
            </a:r>
            <a:endParaRPr lang="en-US" sz="1200" b="1" dirty="0">
              <a:solidFill>
                <a:srgbClr val="FFFFFF"/>
              </a:solidFill>
            </a:endParaRPr>
          </a:p>
        </p:txBody>
      </p:sp>
      <p:sp>
        <p:nvSpPr>
          <p:cNvPr id="72" name="TextBox 71"/>
          <p:cNvSpPr txBox="1"/>
          <p:nvPr/>
        </p:nvSpPr>
        <p:spPr>
          <a:xfrm>
            <a:off x="465229" y="2835365"/>
            <a:ext cx="1016098" cy="625215"/>
          </a:xfrm>
          <a:prstGeom prst="rect">
            <a:avLst/>
          </a:prstGeom>
          <a:ln/>
        </p:spPr>
        <p:style>
          <a:lnRef idx="0">
            <a:schemeClr val="accent2"/>
          </a:lnRef>
          <a:fillRef idx="1002">
            <a:schemeClr val="dk1"/>
          </a:fillRef>
          <a:effectRef idx="3">
            <a:schemeClr val="accent2"/>
          </a:effectRef>
          <a:fontRef idx="minor">
            <a:schemeClr val="lt1"/>
          </a:fontRef>
        </p:style>
        <p:txBody>
          <a:bodyPr wrap="square" rtlCol="0" anchor="ctr" anchorCtr="0">
            <a:noAutofit/>
          </a:bodyPr>
          <a:lstStyle/>
          <a:p>
            <a:pPr lvl="0" algn="ctr" defTabSz="914363"/>
            <a:r>
              <a:rPr lang="en-US" sz="1200" b="1" dirty="0" smtClean="0">
                <a:solidFill>
                  <a:srgbClr val="FFFFFF"/>
                </a:solidFill>
              </a:rPr>
              <a:t>Profiler Concurrency</a:t>
            </a:r>
          </a:p>
          <a:p>
            <a:pPr lvl="0" algn="ctr" defTabSz="914363"/>
            <a:r>
              <a:rPr lang="en-US" sz="1200" b="1" dirty="0" smtClean="0">
                <a:solidFill>
                  <a:srgbClr val="FFFFFF"/>
                </a:solidFill>
              </a:rPr>
              <a:t>Analysis</a:t>
            </a:r>
            <a:endParaRPr lang="en-US" sz="1200" b="1" dirty="0">
              <a:solidFill>
                <a:srgbClr val="FFFFFF"/>
              </a:solidFill>
            </a:endParaRPr>
          </a:p>
        </p:txBody>
      </p:sp>
      <p:sp>
        <p:nvSpPr>
          <p:cNvPr id="73" name="TextBox 72"/>
          <p:cNvSpPr txBox="1"/>
          <p:nvPr/>
        </p:nvSpPr>
        <p:spPr>
          <a:xfrm>
            <a:off x="452275" y="4126693"/>
            <a:ext cx="1016098" cy="415927"/>
          </a:xfrm>
          <a:prstGeom prst="rect">
            <a:avLst/>
          </a:prstGeom>
          <a:ln/>
        </p:spPr>
        <p:style>
          <a:lnRef idx="0">
            <a:schemeClr val="accent2"/>
          </a:lnRef>
          <a:fillRef idx="1002">
            <a:schemeClr val="dk1"/>
          </a:fillRef>
          <a:effectRef idx="3">
            <a:schemeClr val="accent2"/>
          </a:effectRef>
          <a:fontRef idx="minor">
            <a:schemeClr val="lt1"/>
          </a:fontRef>
        </p:style>
        <p:txBody>
          <a:bodyPr wrap="square" rtlCol="0" anchor="ctr" anchorCtr="0">
            <a:noAutofit/>
          </a:bodyPr>
          <a:lstStyle/>
          <a:p>
            <a:pPr algn="ctr"/>
            <a:r>
              <a:rPr lang="en-US" sz="1200" b="1" dirty="0" smtClean="0">
                <a:solidFill>
                  <a:srgbClr val="FFFFFF"/>
                </a:solidFill>
              </a:rPr>
              <a:t>Race Detection</a:t>
            </a:r>
            <a:endParaRPr lang="en-US" sz="1200" b="1" dirty="0">
              <a:solidFill>
                <a:srgbClr val="FFFFFF"/>
              </a:solidFill>
            </a:endParaRPr>
          </a:p>
        </p:txBody>
      </p:sp>
      <p:sp>
        <p:nvSpPr>
          <p:cNvPr id="74" name="TextBox 73"/>
          <p:cNvSpPr txBox="1"/>
          <p:nvPr/>
        </p:nvSpPr>
        <p:spPr>
          <a:xfrm>
            <a:off x="461214" y="4586674"/>
            <a:ext cx="1016098" cy="272797"/>
          </a:xfrm>
          <a:prstGeom prst="rect">
            <a:avLst/>
          </a:prstGeom>
          <a:ln/>
        </p:spPr>
        <p:style>
          <a:lnRef idx="0">
            <a:schemeClr val="accent2"/>
          </a:lnRef>
          <a:fillRef idx="1002">
            <a:schemeClr val="dk1"/>
          </a:fillRef>
          <a:effectRef idx="3">
            <a:schemeClr val="accent2"/>
          </a:effectRef>
          <a:fontRef idx="minor">
            <a:schemeClr val="lt1"/>
          </a:fontRef>
        </p:style>
        <p:txBody>
          <a:bodyPr wrap="square" rtlCol="0" anchor="ctr" anchorCtr="0">
            <a:noAutofit/>
          </a:bodyPr>
          <a:lstStyle/>
          <a:p>
            <a:pPr algn="ctr"/>
            <a:r>
              <a:rPr lang="en-US" sz="1200" b="1" dirty="0" smtClean="0">
                <a:solidFill>
                  <a:srgbClr val="FFFFFF"/>
                </a:solidFill>
              </a:rPr>
              <a:t>Fuzzing</a:t>
            </a:r>
            <a:endParaRPr lang="en-US" sz="1200" b="1" dirty="0">
              <a:solidFill>
                <a:srgbClr val="FFFFFF"/>
              </a:solidFill>
            </a:endParaRPr>
          </a:p>
        </p:txBody>
      </p:sp>
      <p:sp>
        <p:nvSpPr>
          <p:cNvPr id="75" name="Rounded Rectangle 74"/>
          <p:cNvSpPr/>
          <p:nvPr/>
        </p:nvSpPr>
        <p:spPr bwMode="auto">
          <a:xfrm>
            <a:off x="1808516" y="1071546"/>
            <a:ext cx="3467910" cy="877811"/>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effectLst>
                <a:outerShdw blurRad="38100" dist="38100" dir="2700000" algn="tl">
                  <a:srgbClr val="000000">
                    <a:alpha val="43137"/>
                  </a:srgbClr>
                </a:outerShdw>
              </a:effectLst>
            </a:endParaRPr>
          </a:p>
        </p:txBody>
      </p:sp>
      <p:sp>
        <p:nvSpPr>
          <p:cNvPr id="76" name="TextBox 75"/>
          <p:cNvSpPr txBox="1"/>
          <p:nvPr/>
        </p:nvSpPr>
        <p:spPr>
          <a:xfrm>
            <a:off x="3515768" y="1454368"/>
            <a:ext cx="1067725" cy="350222"/>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nchor="ctr" anchorCtr="0">
            <a:noAutofit/>
          </a:bodyPr>
          <a:lstStyle/>
          <a:p>
            <a:pPr algn="ctr"/>
            <a:r>
              <a:rPr lang="en-US" sz="1600" b="1" dirty="0" smtClean="0">
                <a:solidFill>
                  <a:schemeClr val="bg1"/>
                </a:solidFill>
              </a:rPr>
              <a:t>Axum</a:t>
            </a:r>
            <a:endParaRPr lang="en-US" sz="1600" b="1" dirty="0">
              <a:solidFill>
                <a:schemeClr val="bg1"/>
              </a:solidFill>
            </a:endParaRPr>
          </a:p>
        </p:txBody>
      </p:sp>
      <p:sp>
        <p:nvSpPr>
          <p:cNvPr id="77" name="TextBox 76"/>
          <p:cNvSpPr txBox="1"/>
          <p:nvPr/>
        </p:nvSpPr>
        <p:spPr>
          <a:xfrm>
            <a:off x="2015282" y="1454368"/>
            <a:ext cx="1364758" cy="338554"/>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nchor="ctr" anchorCtr="0">
            <a:spAutoFit/>
          </a:bodyPr>
          <a:lstStyle/>
          <a:p>
            <a:pPr algn="ctr"/>
            <a:r>
              <a:rPr lang="en-US" sz="1600" b="1" dirty="0" smtClean="0">
                <a:solidFill>
                  <a:schemeClr val="bg1"/>
                </a:solidFill>
              </a:rPr>
              <a:t>Visual F#</a:t>
            </a:r>
            <a:endParaRPr lang="en-US" sz="1600" b="1" dirty="0">
              <a:solidFill>
                <a:schemeClr val="bg1"/>
              </a:solidFill>
            </a:endParaRPr>
          </a:p>
        </p:txBody>
      </p:sp>
      <p:sp>
        <p:nvSpPr>
          <p:cNvPr id="78" name="TextBox 77"/>
          <p:cNvSpPr txBox="1"/>
          <p:nvPr/>
        </p:nvSpPr>
        <p:spPr>
          <a:xfrm>
            <a:off x="1909662" y="1103550"/>
            <a:ext cx="2940757" cy="307777"/>
          </a:xfrm>
          <a:prstGeom prst="rect">
            <a:avLst/>
          </a:prstGeom>
          <a:noFill/>
        </p:spPr>
        <p:txBody>
          <a:bodyPr wrap="square" rtlCol="0">
            <a:spAutoFit/>
          </a:bodyPr>
          <a:lstStyle/>
          <a:p>
            <a:r>
              <a:rPr lang="en-US" sz="1400" b="1" dirty="0" smtClean="0">
                <a:solidFill>
                  <a:schemeClr val="accent2">
                    <a:lumMod val="75000"/>
                  </a:schemeClr>
                </a:solidFill>
              </a:rPr>
              <a:t>Managed Languages</a:t>
            </a:r>
            <a:endParaRPr lang="en-US" sz="1400" b="1" dirty="0">
              <a:solidFill>
                <a:schemeClr val="accent2">
                  <a:lumMod val="75000"/>
                </a:schemeClr>
              </a:solidFill>
            </a:endParaRPr>
          </a:p>
        </p:txBody>
      </p:sp>
      <p:sp>
        <p:nvSpPr>
          <p:cNvPr id="79" name="TextBox 78"/>
          <p:cNvSpPr txBox="1"/>
          <p:nvPr/>
        </p:nvSpPr>
        <p:spPr>
          <a:xfrm>
            <a:off x="3904826" y="2980062"/>
            <a:ext cx="856764" cy="426257"/>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nchor="ctr" anchorCtr="0">
            <a:noAutofit/>
          </a:bodyPr>
          <a:lstStyle/>
          <a:p>
            <a:pPr algn="ctr"/>
            <a:r>
              <a:rPr lang="en-US" sz="1600" b="1" dirty="0" smtClean="0">
                <a:solidFill>
                  <a:schemeClr val="bg1"/>
                </a:solidFill>
              </a:rPr>
              <a:t>Rx</a:t>
            </a:r>
            <a:endParaRPr lang="en-US" sz="1600" b="1" dirty="0">
              <a:solidFill>
                <a:schemeClr val="bg1"/>
              </a:solidFill>
            </a:endParaRPr>
          </a:p>
        </p:txBody>
      </p:sp>
      <p:sp>
        <p:nvSpPr>
          <p:cNvPr id="80" name="TextBox 79"/>
          <p:cNvSpPr txBox="1"/>
          <p:nvPr/>
        </p:nvSpPr>
        <p:spPr>
          <a:xfrm>
            <a:off x="5853711" y="2129124"/>
            <a:ext cx="2819400" cy="307777"/>
          </a:xfrm>
          <a:prstGeom prst="rect">
            <a:avLst/>
          </a:prstGeom>
          <a:noFill/>
        </p:spPr>
        <p:txBody>
          <a:bodyPr wrap="square" rtlCol="0">
            <a:spAutoFit/>
          </a:bodyPr>
          <a:lstStyle/>
          <a:p>
            <a:pPr algn="r"/>
            <a:r>
              <a:rPr lang="en-US" sz="1400" b="1" dirty="0" smtClean="0">
                <a:solidFill>
                  <a:schemeClr val="accent2">
                    <a:lumMod val="75000"/>
                  </a:schemeClr>
                </a:solidFill>
              </a:rPr>
              <a:t>Native Libraries</a:t>
            </a:r>
            <a:endParaRPr lang="en-US" sz="1400" b="1" dirty="0">
              <a:solidFill>
                <a:schemeClr val="accent2">
                  <a:lumMod val="75000"/>
                </a:schemeClr>
              </a:solidFill>
            </a:endParaRPr>
          </a:p>
        </p:txBody>
      </p:sp>
      <p:sp>
        <p:nvSpPr>
          <p:cNvPr id="81" name="TextBox 80"/>
          <p:cNvSpPr txBox="1"/>
          <p:nvPr/>
        </p:nvSpPr>
        <p:spPr>
          <a:xfrm>
            <a:off x="1938224" y="4259524"/>
            <a:ext cx="2940757" cy="307777"/>
          </a:xfrm>
          <a:prstGeom prst="rect">
            <a:avLst/>
          </a:prstGeom>
          <a:noFill/>
        </p:spPr>
        <p:txBody>
          <a:bodyPr wrap="square" rtlCol="0">
            <a:spAutoFit/>
          </a:bodyPr>
          <a:lstStyle/>
          <a:p>
            <a:r>
              <a:rPr lang="en-US" sz="1400" b="1" dirty="0" smtClean="0">
                <a:solidFill>
                  <a:schemeClr val="accent2">
                    <a:lumMod val="75000"/>
                  </a:schemeClr>
                </a:solidFill>
              </a:rPr>
              <a:t>Managed Concurrency Runtime</a:t>
            </a:r>
            <a:endParaRPr lang="en-US" sz="1400" b="1" dirty="0">
              <a:solidFill>
                <a:schemeClr val="accent2">
                  <a:lumMod val="75000"/>
                </a:schemeClr>
              </a:solidFill>
            </a:endParaRPr>
          </a:p>
        </p:txBody>
      </p:sp>
      <p:sp>
        <p:nvSpPr>
          <p:cNvPr id="82" name="TextBox 81"/>
          <p:cNvSpPr txBox="1"/>
          <p:nvPr/>
        </p:nvSpPr>
        <p:spPr>
          <a:xfrm>
            <a:off x="1995912" y="2501116"/>
            <a:ext cx="1823100" cy="414290"/>
          </a:xfrm>
          <a:prstGeom prst="rect">
            <a:avLst/>
          </a:prstGeom>
          <a:ln/>
        </p:spPr>
        <p:style>
          <a:lnRef idx="0">
            <a:schemeClr val="accent4"/>
          </a:lnRef>
          <a:fillRef idx="3">
            <a:schemeClr val="accent4"/>
          </a:fillRef>
          <a:effectRef idx="3">
            <a:schemeClr val="accent4"/>
          </a:effectRef>
          <a:fontRef idx="minor">
            <a:schemeClr val="lt1"/>
          </a:fontRef>
        </p:style>
        <p:txBody>
          <a:bodyPr wrap="square" rtlCol="0" anchor="ctr" anchorCtr="0">
            <a:noAutofit/>
          </a:bodyPr>
          <a:lstStyle/>
          <a:p>
            <a:pPr algn="ctr"/>
            <a:r>
              <a:rPr lang="en-US" sz="1600" b="1" dirty="0" err="1" smtClean="0">
                <a:solidFill>
                  <a:schemeClr val="bg1"/>
                </a:solidFill>
              </a:rPr>
              <a:t>DryadLINQ</a:t>
            </a:r>
            <a:endParaRPr lang="en-US" sz="1600" b="1" dirty="0">
              <a:solidFill>
                <a:schemeClr val="bg1"/>
              </a:solidFill>
            </a:endParaRPr>
          </a:p>
        </p:txBody>
      </p:sp>
      <p:grpSp>
        <p:nvGrpSpPr>
          <p:cNvPr id="83" name="Group 82"/>
          <p:cNvGrpSpPr/>
          <p:nvPr/>
        </p:nvGrpSpPr>
        <p:grpSpPr>
          <a:xfrm>
            <a:off x="2293752" y="6215217"/>
            <a:ext cx="6571517" cy="263159"/>
            <a:chOff x="1322673" y="6418539"/>
            <a:chExt cx="6571517" cy="263159"/>
          </a:xfrm>
        </p:grpSpPr>
        <p:sp>
          <p:nvSpPr>
            <p:cNvPr id="84" name="Title 1"/>
            <p:cNvSpPr txBox="1">
              <a:spLocks/>
            </p:cNvSpPr>
            <p:nvPr/>
          </p:nvSpPr>
          <p:spPr>
            <a:xfrm>
              <a:off x="1322673" y="6476938"/>
              <a:ext cx="443940" cy="166199"/>
            </a:xfrm>
            <a:prstGeom prst="rect">
              <a:avLst/>
            </a:prstGeom>
          </p:spPr>
          <p:txBody>
            <a:bodyPr vert="horz" wrap="square" lIns="0" tIns="0" rIns="0" bIns="0" rtlCol="0" anchor="ctr" anchorCtr="0">
              <a:spAutoFit/>
            </a:bodyPr>
            <a:lstStyle/>
            <a:p>
              <a:pPr marL="0" marR="0" lvl="0" indent="0" algn="ctr" defTabSz="912813" rtl="0" eaLnBrk="1" fontAlgn="base" latinLnBrk="0" hangingPunct="1">
                <a:lnSpc>
                  <a:spcPct val="90000"/>
                </a:lnSpc>
                <a:spcBef>
                  <a:spcPct val="0"/>
                </a:spcBef>
                <a:spcAft>
                  <a:spcPct val="0"/>
                </a:spcAft>
                <a:buClrTx/>
                <a:buSzTx/>
                <a:buFontTx/>
                <a:buNone/>
                <a:tabLst/>
                <a:defRPr/>
              </a:pPr>
              <a:r>
                <a:rPr kumimoji="0" lang="en-US" sz="1200" b="1" i="0" u="none" strike="noStrike" kern="1200" normalizeH="0" baseline="0" noProof="0" dirty="0" smtClean="0">
                  <a:uLnTx/>
                  <a:uFillTx/>
                  <a:ea typeface="+mn-ea"/>
                  <a:cs typeface="Arial" charset="0"/>
                </a:rPr>
                <a:t>Key:</a:t>
              </a:r>
              <a:endParaRPr kumimoji="0" lang="en-US" sz="1200" b="1"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ea typeface="+mn-ea"/>
                <a:cs typeface="Arial" charset="0"/>
              </a:endParaRPr>
            </a:p>
          </p:txBody>
        </p:sp>
        <p:sp>
          <p:nvSpPr>
            <p:cNvPr id="85" name="TextBox 84"/>
            <p:cNvSpPr txBox="1"/>
            <p:nvPr/>
          </p:nvSpPr>
          <p:spPr>
            <a:xfrm>
              <a:off x="1799404" y="6420088"/>
              <a:ext cx="1788798" cy="261610"/>
            </a:xfrm>
            <a:prstGeom prst="rect">
              <a:avLst/>
            </a:prstGeom>
            <a:ln/>
          </p:spPr>
          <p:style>
            <a:lnRef idx="1">
              <a:schemeClr val="accent4"/>
            </a:lnRef>
            <a:fillRef idx="3">
              <a:schemeClr val="accent4"/>
            </a:fillRef>
            <a:effectRef idx="2">
              <a:schemeClr val="accent4"/>
            </a:effectRef>
            <a:fontRef idx="minor">
              <a:schemeClr val="lt1"/>
            </a:fontRef>
          </p:style>
          <p:txBody>
            <a:bodyPr wrap="square" rtlCol="0" anchor="ctr" anchorCtr="0">
              <a:spAutoFit/>
            </a:bodyPr>
            <a:lstStyle/>
            <a:p>
              <a:pPr algn="ctr"/>
              <a:r>
                <a:rPr lang="en-US" sz="1100" b="1" dirty="0" smtClean="0">
                  <a:solidFill>
                    <a:schemeClr val="bg1"/>
                  </a:solidFill>
                </a:rPr>
                <a:t>Research / Incubation</a:t>
              </a:r>
              <a:endParaRPr lang="en-US" sz="1100" b="1" dirty="0">
                <a:solidFill>
                  <a:schemeClr val="bg1"/>
                </a:solidFill>
              </a:endParaRPr>
            </a:p>
          </p:txBody>
        </p:sp>
        <p:sp>
          <p:nvSpPr>
            <p:cNvPr id="86" name="TextBox 85"/>
            <p:cNvSpPr txBox="1"/>
            <p:nvPr/>
          </p:nvSpPr>
          <p:spPr>
            <a:xfrm>
              <a:off x="3688197" y="6420088"/>
              <a:ext cx="2023575" cy="261610"/>
            </a:xfrm>
            <a:prstGeom prst="rect">
              <a:avLst/>
            </a:prstGeom>
            <a:ln/>
          </p:spPr>
          <p:style>
            <a:lnRef idx="0">
              <a:schemeClr val="accent6"/>
            </a:lnRef>
            <a:fillRef idx="3">
              <a:schemeClr val="accent6"/>
            </a:fillRef>
            <a:effectRef idx="3">
              <a:schemeClr val="accent6"/>
            </a:effectRef>
            <a:fontRef idx="minor">
              <a:schemeClr val="lt1"/>
            </a:fontRef>
          </p:style>
          <p:txBody>
            <a:bodyPr wrap="square" rtlCol="0" anchor="ctr" anchorCtr="0">
              <a:spAutoFit/>
            </a:bodyPr>
            <a:lstStyle/>
            <a:p>
              <a:pPr algn="ctr"/>
              <a:r>
                <a:rPr lang="en-US" sz="1100" b="1" dirty="0" smtClean="0">
                  <a:solidFill>
                    <a:schemeClr val="bg1"/>
                  </a:solidFill>
                </a:rPr>
                <a:t>Visual Studio 2010 / .NET 4</a:t>
              </a:r>
              <a:endParaRPr lang="en-US" sz="1100" b="1" dirty="0">
                <a:solidFill>
                  <a:schemeClr val="bg1"/>
                </a:solidFill>
              </a:endParaRPr>
            </a:p>
          </p:txBody>
        </p:sp>
        <p:sp>
          <p:nvSpPr>
            <p:cNvPr id="87" name="TextBox 86"/>
            <p:cNvSpPr txBox="1"/>
            <p:nvPr/>
          </p:nvSpPr>
          <p:spPr>
            <a:xfrm>
              <a:off x="5811766" y="6418539"/>
              <a:ext cx="2082424" cy="263159"/>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nchor="ctr" anchorCtr="0">
              <a:normAutofit/>
            </a:bodyPr>
            <a:lstStyle/>
            <a:p>
              <a:pPr algn="ctr"/>
              <a:r>
                <a:rPr lang="en-US" sz="1100" b="1" dirty="0" smtClean="0">
                  <a:solidFill>
                    <a:schemeClr val="tx1"/>
                  </a:solidFill>
                </a:rPr>
                <a:t>Windows 7 / Server 2008 R2</a:t>
              </a:r>
              <a:endParaRPr lang="en-US" sz="1100" b="1" dirty="0">
                <a:solidFill>
                  <a:schemeClr val="tx1"/>
                </a:solidFill>
              </a:endParaRPr>
            </a:p>
          </p:txBody>
        </p:sp>
      </p:grpSp>
      <p:sp>
        <p:nvSpPr>
          <p:cNvPr id="88" name="TextBox 87"/>
          <p:cNvSpPr txBox="1"/>
          <p:nvPr/>
        </p:nvSpPr>
        <p:spPr>
          <a:xfrm>
            <a:off x="368764" y="5484038"/>
            <a:ext cx="1826134" cy="367364"/>
          </a:xfrm>
          <a:prstGeom prst="rect">
            <a:avLst/>
          </a:prstGeom>
          <a:ln/>
        </p:spPr>
        <p:style>
          <a:lnRef idx="0">
            <a:schemeClr val="accent5"/>
          </a:lnRef>
          <a:fillRef idx="3">
            <a:schemeClr val="accent5"/>
          </a:fillRef>
          <a:effectRef idx="3">
            <a:schemeClr val="accent5"/>
          </a:effectRef>
          <a:fontRef idx="minor">
            <a:schemeClr val="lt1"/>
          </a:fontRef>
        </p:style>
        <p:txBody>
          <a:bodyPr wrap="square" rtlCol="0" anchor="ctr" anchorCtr="0">
            <a:normAutofit/>
          </a:bodyPr>
          <a:lstStyle/>
          <a:p>
            <a:pPr algn="ctr"/>
            <a:r>
              <a:rPr lang="en-US" dirty="0" smtClean="0">
                <a:solidFill>
                  <a:schemeClr val="tx1"/>
                </a:solidFill>
              </a:rPr>
              <a:t>HPC Server</a:t>
            </a:r>
            <a:endParaRPr lang="en-US" dirty="0">
              <a:solidFill>
                <a:schemeClr val="tx1"/>
              </a:solidFill>
            </a:endParaRPr>
          </a:p>
        </p:txBody>
      </p:sp>
      <p:sp>
        <p:nvSpPr>
          <p:cNvPr id="89" name="TextBox 88"/>
          <p:cNvSpPr txBox="1"/>
          <p:nvPr/>
        </p:nvSpPr>
        <p:spPr>
          <a:xfrm>
            <a:off x="7771210" y="5406110"/>
            <a:ext cx="1090600" cy="523220"/>
          </a:xfrm>
          <a:prstGeom prst="rect">
            <a:avLst/>
          </a:prstGeom>
          <a:noFill/>
        </p:spPr>
        <p:txBody>
          <a:bodyPr wrap="square" rtlCol="0">
            <a:spAutoFit/>
          </a:bodyPr>
          <a:lstStyle/>
          <a:p>
            <a:r>
              <a:rPr lang="en-US" sz="1400" b="1" dirty="0" smtClean="0">
                <a:solidFill>
                  <a:schemeClr val="accent2">
                    <a:lumMod val="75000"/>
                  </a:schemeClr>
                </a:solidFill>
              </a:rPr>
              <a:t>Operating System</a:t>
            </a:r>
            <a:endParaRPr lang="en-US" sz="1400"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90600" y="2214554"/>
            <a:ext cx="7315200" cy="2071702"/>
          </a:xfrm>
          <a:prstGeom prst="rect">
            <a:avLst/>
          </a:prstGeom>
          <a:solidFill>
            <a:schemeClr val="tx1">
              <a:lumMod val="40000"/>
              <a:lumOff val="60000"/>
            </a:schemeClr>
          </a:solidFill>
          <a:ln>
            <a:solidFill>
              <a:schemeClr val="tx1">
                <a:lumMod val="60000"/>
                <a:lumOff val="40000"/>
              </a:schemeClr>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t"/>
          <a:lstStyle/>
          <a:p>
            <a:pPr algn="ctr"/>
            <a:endParaRPr lang="en-US" sz="3600" dirty="0">
              <a:solidFill>
                <a:schemeClr val="tx1"/>
              </a:solidFill>
              <a:latin typeface="Consolas" pitchFamily="49" charset="0"/>
              <a:ea typeface="Calibri"/>
              <a:cs typeface="Times New Roman"/>
            </a:endParaRPr>
          </a:p>
        </p:txBody>
      </p:sp>
      <p:sp>
        <p:nvSpPr>
          <p:cNvPr id="15" name="Rectangle 14"/>
          <p:cNvSpPr/>
          <p:nvPr/>
        </p:nvSpPr>
        <p:spPr>
          <a:xfrm>
            <a:off x="1371600" y="2362200"/>
            <a:ext cx="1066800" cy="1524000"/>
          </a:xfrm>
          <a:prstGeom prst="rect">
            <a:avLst/>
          </a:prstGeom>
        </p:spPr>
        <p:style>
          <a:lnRef idx="3">
            <a:schemeClr val="lt1"/>
          </a:lnRef>
          <a:fillRef idx="1">
            <a:schemeClr val="accent5"/>
          </a:fillRef>
          <a:effectRef idx="1">
            <a:schemeClr val="accent5"/>
          </a:effectRef>
          <a:fontRef idx="minor">
            <a:schemeClr val="lt1"/>
          </a:fontRef>
        </p:style>
        <p:txBody>
          <a:bodyPr lIns="91429" tIns="45714" rIns="91429" bIns="45714" rtlCol="0" anchor="ctr"/>
          <a:lstStyle/>
          <a:p>
            <a:pPr algn="ctr"/>
            <a:r>
              <a:rPr lang="en-US" sz="1600" dirty="0" smtClean="0"/>
              <a:t>Global Queue</a:t>
            </a:r>
            <a:endParaRPr lang="en-US" sz="1600" dirty="0"/>
          </a:p>
        </p:txBody>
      </p:sp>
      <p:sp>
        <p:nvSpPr>
          <p:cNvPr id="17" name="Oval 16"/>
          <p:cNvSpPr/>
          <p:nvPr/>
        </p:nvSpPr>
        <p:spPr>
          <a:xfrm>
            <a:off x="838200" y="4343400"/>
            <a:ext cx="2059132" cy="914400"/>
          </a:xfrm>
          <a:prstGeom prst="ellipse">
            <a:avLst/>
          </a:prstGeom>
        </p:spPr>
        <p:style>
          <a:lnRef idx="1">
            <a:schemeClr val="accent6"/>
          </a:lnRef>
          <a:fillRef idx="2">
            <a:schemeClr val="accent6"/>
          </a:fillRef>
          <a:effectRef idx="1">
            <a:schemeClr val="accent6"/>
          </a:effectRef>
          <a:fontRef idx="minor">
            <a:schemeClr val="dk1"/>
          </a:fontRef>
        </p:style>
        <p:txBody>
          <a:bodyPr lIns="91429" tIns="45714" rIns="91429" bIns="45714" rtlCol="0" anchor="ctr"/>
          <a:lstStyle/>
          <a:p>
            <a:pPr algn="ctr"/>
            <a:r>
              <a:rPr lang="en-US" dirty="0" smtClean="0"/>
              <a:t>Program Thread</a:t>
            </a:r>
            <a:endParaRPr lang="en-US" dirty="0"/>
          </a:p>
        </p:txBody>
      </p:sp>
      <p:sp>
        <p:nvSpPr>
          <p:cNvPr id="20" name="Oval 19"/>
          <p:cNvSpPr/>
          <p:nvPr/>
        </p:nvSpPr>
        <p:spPr>
          <a:xfrm>
            <a:off x="6019800" y="3135719"/>
            <a:ext cx="1913659" cy="914400"/>
          </a:xfrm>
          <a:prstGeom prst="ellipse">
            <a:avLst/>
          </a:prstGeom>
        </p:spPr>
        <p:style>
          <a:lnRef idx="1">
            <a:schemeClr val="accent6"/>
          </a:lnRef>
          <a:fillRef idx="2">
            <a:schemeClr val="accent6"/>
          </a:fillRef>
          <a:effectRef idx="1">
            <a:schemeClr val="accent6"/>
          </a:effectRef>
          <a:fontRef idx="minor">
            <a:schemeClr val="dk1"/>
          </a:fontRef>
        </p:style>
        <p:txBody>
          <a:bodyPr lIns="91429" tIns="45714" rIns="91429" bIns="45714" rtlCol="0" anchor="ctr"/>
          <a:lstStyle/>
          <a:p>
            <a:pPr algn="ctr"/>
            <a:r>
              <a:rPr lang="en-US" dirty="0" smtClean="0"/>
              <a:t>Worker Thread 1</a:t>
            </a:r>
            <a:endParaRPr lang="en-US" dirty="0"/>
          </a:p>
        </p:txBody>
      </p:sp>
      <p:sp>
        <p:nvSpPr>
          <p:cNvPr id="19" name="Oval 18"/>
          <p:cNvSpPr/>
          <p:nvPr/>
        </p:nvSpPr>
        <p:spPr>
          <a:xfrm>
            <a:off x="3386570" y="3124200"/>
            <a:ext cx="1913659" cy="914400"/>
          </a:xfrm>
          <a:prstGeom prst="ellipse">
            <a:avLst/>
          </a:prstGeom>
        </p:spPr>
        <p:style>
          <a:lnRef idx="1">
            <a:schemeClr val="accent6"/>
          </a:lnRef>
          <a:fillRef idx="2">
            <a:schemeClr val="accent6"/>
          </a:fillRef>
          <a:effectRef idx="1">
            <a:schemeClr val="accent6"/>
          </a:effectRef>
          <a:fontRef idx="minor">
            <a:schemeClr val="dk1"/>
          </a:fontRef>
        </p:style>
        <p:txBody>
          <a:bodyPr lIns="91429" tIns="45714" rIns="91429" bIns="45714" rtlCol="0" anchor="ctr"/>
          <a:lstStyle/>
          <a:p>
            <a:pPr algn="ctr"/>
            <a:r>
              <a:rPr lang="en-US" dirty="0" smtClean="0"/>
              <a:t>Worker Thread 1</a:t>
            </a:r>
            <a:endParaRPr lang="en-US" dirty="0"/>
          </a:p>
        </p:txBody>
      </p:sp>
      <p:sp>
        <p:nvSpPr>
          <p:cNvPr id="2" name="Title 1"/>
          <p:cNvSpPr>
            <a:spLocks noGrp="1"/>
          </p:cNvSpPr>
          <p:nvPr>
            <p:ph type="title"/>
          </p:nvPr>
        </p:nvSpPr>
        <p:spPr/>
        <p:txBody>
          <a:bodyPr/>
          <a:lstStyle/>
          <a:p>
            <a:r>
              <a:rPr lang="en-US" dirty="0" err="1" smtClean="0"/>
              <a:t>ThreadPool</a:t>
            </a:r>
            <a:r>
              <a:rPr lang="en-US" dirty="0" smtClean="0"/>
              <a:t> in .NET 3.5</a:t>
            </a:r>
            <a:endParaRPr lang="en-US" dirty="0"/>
          </a:p>
        </p:txBody>
      </p:sp>
      <p:sp>
        <p:nvSpPr>
          <p:cNvPr id="27" name="TextBox 26"/>
          <p:cNvSpPr txBox="1"/>
          <p:nvPr/>
        </p:nvSpPr>
        <p:spPr>
          <a:xfrm>
            <a:off x="5486400" y="3314864"/>
            <a:ext cx="381000" cy="369320"/>
          </a:xfrm>
          <a:prstGeom prst="rect">
            <a:avLst/>
          </a:prstGeom>
          <a:noFill/>
        </p:spPr>
        <p:txBody>
          <a:bodyPr wrap="square" lIns="91429" tIns="45714" rIns="91429" bIns="45714" rtlCol="0">
            <a:spAutoFit/>
          </a:bodyPr>
          <a:lstStyle/>
          <a:p>
            <a:r>
              <a:rPr lang="en-US" dirty="0" smtClean="0">
                <a:effectLst>
                  <a:glow rad="63500">
                    <a:schemeClr val="accent6">
                      <a:satMod val="175000"/>
                      <a:alpha val="40000"/>
                    </a:schemeClr>
                  </a:glow>
                </a:effectLst>
              </a:rPr>
              <a:t>…</a:t>
            </a:r>
            <a:endParaRPr lang="en-US" dirty="0">
              <a:effectLst>
                <a:glow rad="63500">
                  <a:schemeClr val="accent6">
                    <a:satMod val="175000"/>
                    <a:alpha val="40000"/>
                  </a:schemeClr>
                </a:glow>
              </a:effectLst>
            </a:endParaRPr>
          </a:p>
        </p:txBody>
      </p:sp>
      <p:sp>
        <p:nvSpPr>
          <p:cNvPr id="28" name="Curved Down Arrow 27"/>
          <p:cNvSpPr/>
          <p:nvPr/>
        </p:nvSpPr>
        <p:spPr bwMode="auto">
          <a:xfrm>
            <a:off x="831688" y="4343400"/>
            <a:ext cx="2199921" cy="470076"/>
          </a:xfrm>
          <a:prstGeom prst="curvedDownArrow">
            <a:avLst>
              <a:gd name="adj1" fmla="val 25000"/>
              <a:gd name="adj2" fmla="val 48852"/>
              <a:gd name="adj3" fmla="val 25000"/>
            </a:avLst>
          </a:prstGeom>
          <a:solidFill>
            <a:schemeClr val="tx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29" name="Curved Down Arrow 28"/>
          <p:cNvSpPr/>
          <p:nvPr/>
        </p:nvSpPr>
        <p:spPr bwMode="auto">
          <a:xfrm flipH="1" flipV="1">
            <a:off x="762000" y="4809279"/>
            <a:ext cx="2199921" cy="448521"/>
          </a:xfrm>
          <a:prstGeom prst="curvedDownArrow">
            <a:avLst>
              <a:gd name="adj1" fmla="val 25000"/>
              <a:gd name="adj2" fmla="val 48852"/>
              <a:gd name="adj3" fmla="val 25000"/>
            </a:avLst>
          </a:prstGeom>
          <a:solidFill>
            <a:schemeClr val="tx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30" name="Curved Down Arrow 29"/>
          <p:cNvSpPr/>
          <p:nvPr/>
        </p:nvSpPr>
        <p:spPr bwMode="auto">
          <a:xfrm>
            <a:off x="3291352" y="3117111"/>
            <a:ext cx="2199921" cy="470076"/>
          </a:xfrm>
          <a:prstGeom prst="curvedDownArrow">
            <a:avLst>
              <a:gd name="adj1" fmla="val 25000"/>
              <a:gd name="adj2" fmla="val 48852"/>
              <a:gd name="adj3" fmla="val 25000"/>
            </a:avLst>
          </a:prstGeom>
          <a:solidFill>
            <a:schemeClr val="tx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31" name="Curved Down Arrow 30"/>
          <p:cNvSpPr/>
          <p:nvPr/>
        </p:nvSpPr>
        <p:spPr bwMode="auto">
          <a:xfrm flipH="1" flipV="1">
            <a:off x="3221664" y="3582990"/>
            <a:ext cx="2199921" cy="448521"/>
          </a:xfrm>
          <a:prstGeom prst="curvedDownArrow">
            <a:avLst>
              <a:gd name="adj1" fmla="val 25000"/>
              <a:gd name="adj2" fmla="val 48852"/>
              <a:gd name="adj3" fmla="val 25000"/>
            </a:avLst>
          </a:prstGeom>
          <a:solidFill>
            <a:schemeClr val="tx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32" name="Curved Down Arrow 31"/>
          <p:cNvSpPr/>
          <p:nvPr/>
        </p:nvSpPr>
        <p:spPr bwMode="auto">
          <a:xfrm>
            <a:off x="5912108" y="3138377"/>
            <a:ext cx="2199921" cy="470076"/>
          </a:xfrm>
          <a:prstGeom prst="curvedDownArrow">
            <a:avLst>
              <a:gd name="adj1" fmla="val 25000"/>
              <a:gd name="adj2" fmla="val 48852"/>
              <a:gd name="adj3" fmla="val 25000"/>
            </a:avLst>
          </a:prstGeom>
          <a:solidFill>
            <a:schemeClr val="tx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33" name="Curved Down Arrow 32"/>
          <p:cNvSpPr/>
          <p:nvPr/>
        </p:nvSpPr>
        <p:spPr bwMode="auto">
          <a:xfrm flipH="1" flipV="1">
            <a:off x="5842420" y="3604256"/>
            <a:ext cx="2199921" cy="448521"/>
          </a:xfrm>
          <a:prstGeom prst="curvedDownArrow">
            <a:avLst>
              <a:gd name="adj1" fmla="val 25000"/>
              <a:gd name="adj2" fmla="val 48852"/>
              <a:gd name="adj3" fmla="val 25000"/>
            </a:avLst>
          </a:prstGeom>
          <a:solidFill>
            <a:schemeClr val="tx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22" name="Rectangle 21"/>
          <p:cNvSpPr/>
          <p:nvPr/>
        </p:nvSpPr>
        <p:spPr>
          <a:xfrm>
            <a:off x="1447800" y="4343400"/>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lIns="91429" tIns="45714" rIns="91429" bIns="45714" rtlCol="0" anchor="ctr"/>
          <a:lstStyle/>
          <a:p>
            <a:pPr algn="ctr"/>
            <a:r>
              <a:rPr lang="en-US" sz="1800" dirty="0" smtClean="0">
                <a:solidFill>
                  <a:schemeClr val="bg1"/>
                </a:solidFill>
              </a:rPr>
              <a:t>Item 1</a:t>
            </a:r>
            <a:endParaRPr lang="en-US" sz="1800" dirty="0">
              <a:solidFill>
                <a:schemeClr val="bg1"/>
              </a:solidFill>
            </a:endParaRPr>
          </a:p>
        </p:txBody>
      </p:sp>
      <p:sp>
        <p:nvSpPr>
          <p:cNvPr id="24" name="Rectangle 23"/>
          <p:cNvSpPr/>
          <p:nvPr/>
        </p:nvSpPr>
        <p:spPr>
          <a:xfrm>
            <a:off x="1447800" y="4495800"/>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lIns="91429" tIns="45714" rIns="91429" bIns="45714" rtlCol="0" anchor="ctr"/>
          <a:lstStyle/>
          <a:p>
            <a:pPr algn="ctr"/>
            <a:r>
              <a:rPr lang="en-US" sz="1800" dirty="0" smtClean="0">
                <a:solidFill>
                  <a:schemeClr val="bg1"/>
                </a:solidFill>
              </a:rPr>
              <a:t>Item 2</a:t>
            </a:r>
            <a:endParaRPr lang="en-US" sz="1800" dirty="0">
              <a:solidFill>
                <a:schemeClr val="bg1"/>
              </a:solidFill>
            </a:endParaRPr>
          </a:p>
        </p:txBody>
      </p:sp>
      <p:sp>
        <p:nvSpPr>
          <p:cNvPr id="21" name="Rectangle 20"/>
          <p:cNvSpPr/>
          <p:nvPr/>
        </p:nvSpPr>
        <p:spPr>
          <a:xfrm>
            <a:off x="1447800" y="4648200"/>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lIns="91429" tIns="45714" rIns="91429" bIns="45714" rtlCol="0" anchor="ctr"/>
          <a:lstStyle/>
          <a:p>
            <a:pPr algn="ctr"/>
            <a:r>
              <a:rPr lang="en-US" sz="1800" dirty="0" smtClean="0">
                <a:solidFill>
                  <a:schemeClr val="bg1"/>
                </a:solidFill>
              </a:rPr>
              <a:t>Item 3</a:t>
            </a:r>
            <a:endParaRPr lang="en-US" sz="1800" dirty="0">
              <a:solidFill>
                <a:schemeClr val="bg1"/>
              </a:solidFill>
            </a:endParaRPr>
          </a:p>
        </p:txBody>
      </p:sp>
      <p:sp>
        <p:nvSpPr>
          <p:cNvPr id="23" name="Rectangle 22"/>
          <p:cNvSpPr/>
          <p:nvPr/>
        </p:nvSpPr>
        <p:spPr>
          <a:xfrm>
            <a:off x="4267200" y="3733800"/>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lIns="91429" tIns="45714" rIns="91429" bIns="45714" rtlCol="0" anchor="ctr"/>
          <a:lstStyle/>
          <a:p>
            <a:pPr algn="ctr"/>
            <a:r>
              <a:rPr lang="en-US" sz="1800" dirty="0" smtClean="0">
                <a:solidFill>
                  <a:schemeClr val="bg1"/>
                </a:solidFill>
              </a:rPr>
              <a:t>Item </a:t>
            </a:r>
            <a:r>
              <a:rPr lang="en-US" dirty="0" smtClean="0">
                <a:solidFill>
                  <a:schemeClr val="bg1"/>
                </a:solidFill>
              </a:rPr>
              <a:t>4</a:t>
            </a:r>
            <a:endParaRPr lang="en-US" sz="1800" dirty="0">
              <a:solidFill>
                <a:schemeClr val="bg1"/>
              </a:solidFill>
            </a:endParaRPr>
          </a:p>
        </p:txBody>
      </p:sp>
      <p:sp>
        <p:nvSpPr>
          <p:cNvPr id="25" name="Rectangle 24"/>
          <p:cNvSpPr/>
          <p:nvPr/>
        </p:nvSpPr>
        <p:spPr>
          <a:xfrm>
            <a:off x="4343400" y="3810000"/>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lIns="91429" tIns="45714" rIns="91429" bIns="45714" rtlCol="0" anchor="ctr"/>
          <a:lstStyle/>
          <a:p>
            <a:pPr algn="ctr"/>
            <a:r>
              <a:rPr lang="en-US" sz="1800" dirty="0" smtClean="0">
                <a:solidFill>
                  <a:schemeClr val="bg1"/>
                </a:solidFill>
              </a:rPr>
              <a:t>Item </a:t>
            </a:r>
            <a:r>
              <a:rPr lang="en-US" dirty="0" smtClean="0">
                <a:solidFill>
                  <a:schemeClr val="bg1"/>
                </a:solidFill>
              </a:rPr>
              <a:t>5</a:t>
            </a:r>
            <a:endParaRPr lang="en-US" sz="1800" dirty="0">
              <a:solidFill>
                <a:schemeClr val="bg1"/>
              </a:solidFill>
            </a:endParaRPr>
          </a:p>
        </p:txBody>
      </p:sp>
      <p:sp>
        <p:nvSpPr>
          <p:cNvPr id="26" name="Rectangle 25"/>
          <p:cNvSpPr/>
          <p:nvPr/>
        </p:nvSpPr>
        <p:spPr>
          <a:xfrm>
            <a:off x="1447800" y="4800600"/>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lIns="91429" tIns="45714" rIns="91429" bIns="45714" rtlCol="0" anchor="ctr"/>
          <a:lstStyle/>
          <a:p>
            <a:pPr algn="ctr"/>
            <a:r>
              <a:rPr lang="en-US" sz="1800" dirty="0" smtClean="0">
                <a:solidFill>
                  <a:schemeClr val="bg1"/>
                </a:solidFill>
              </a:rPr>
              <a:t>Item </a:t>
            </a:r>
            <a:r>
              <a:rPr lang="en-US" dirty="0" smtClean="0">
                <a:solidFill>
                  <a:schemeClr val="bg1"/>
                </a:solidFill>
              </a:rPr>
              <a:t>6</a:t>
            </a:r>
            <a:endParaRPr lang="en-US" sz="1800" dirty="0">
              <a:solidFill>
                <a:schemeClr val="bg1"/>
              </a:solidFill>
            </a:endParaRPr>
          </a:p>
        </p:txBody>
      </p:sp>
      <p:sp>
        <p:nvSpPr>
          <p:cNvPr id="34" name="Up Arrow 33"/>
          <p:cNvSpPr/>
          <p:nvPr/>
        </p:nvSpPr>
        <p:spPr bwMode="auto">
          <a:xfrm>
            <a:off x="6398122" y="4539216"/>
            <a:ext cx="914400" cy="1143000"/>
          </a:xfrm>
          <a:prstGeom prst="up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0">
                    <a:srgbClr val="FFFFFF"/>
                  </a:gs>
                  <a:gs pos="100000">
                    <a:srgbClr val="FFFFFF"/>
                  </a:gs>
                </a:gsLst>
                <a:lin ang="5400000" scaled="0"/>
              </a:gradFill>
              <a:latin typeface="Segoe UI" pitchFamily="34" charset="0"/>
            </a:endParaRPr>
          </a:p>
        </p:txBody>
      </p:sp>
      <p:sp>
        <p:nvSpPr>
          <p:cNvPr id="35" name="Up Arrow 34"/>
          <p:cNvSpPr/>
          <p:nvPr/>
        </p:nvSpPr>
        <p:spPr bwMode="auto">
          <a:xfrm rot="10800000">
            <a:off x="7083922" y="4539216"/>
            <a:ext cx="914400" cy="1143000"/>
          </a:xfrm>
          <a:prstGeom prst="up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0">
                    <a:srgbClr val="FFFFFF"/>
                  </a:gs>
                  <a:gs pos="100000">
                    <a:srgbClr val="FFFFFF"/>
                  </a:gs>
                </a:gsLst>
                <a:lin ang="5400000" scaled="0"/>
              </a:gradFill>
              <a:latin typeface="Segoe UI" pitchFamily="34" charset="0"/>
            </a:endParaRPr>
          </a:p>
        </p:txBody>
      </p:sp>
      <p:sp>
        <p:nvSpPr>
          <p:cNvPr id="36" name="TextBox 35"/>
          <p:cNvSpPr txBox="1"/>
          <p:nvPr/>
        </p:nvSpPr>
        <p:spPr>
          <a:xfrm>
            <a:off x="6324600" y="4903113"/>
            <a:ext cx="2093394" cy="646331"/>
          </a:xfrm>
          <a:prstGeom prst="rect">
            <a:avLst/>
          </a:prstGeom>
          <a:noFill/>
        </p:spPr>
        <p:txBody>
          <a:bodyPr wrap="none" lIns="0" tIns="0" rIns="0" bIns="0" rtlCol="0">
            <a:spAutoFit/>
          </a:bodyPr>
          <a:lstStyle/>
          <a:p>
            <a:r>
              <a:rPr lang="en-US" sz="1400" dirty="0" smtClean="0">
                <a:gradFill>
                  <a:gsLst>
                    <a:gs pos="0">
                      <a:schemeClr val="tx1"/>
                    </a:gs>
                    <a:gs pos="86000">
                      <a:schemeClr val="tx1"/>
                    </a:gs>
                  </a:gsLst>
                  <a:lin ang="5400000" scaled="0"/>
                </a:gradFill>
                <a:effectLst>
                  <a:glow rad="228600">
                    <a:schemeClr val="accent6">
                      <a:satMod val="175000"/>
                      <a:alpha val="40000"/>
                    </a:schemeClr>
                  </a:glow>
                </a:effectLst>
              </a:rPr>
              <a:t>Thread Management:</a:t>
            </a:r>
          </a:p>
          <a:p>
            <a:pPr marL="285750" indent="-285750">
              <a:buFont typeface="Wingdings" pitchFamily="2" charset="2"/>
              <a:buChar char="ü"/>
            </a:pPr>
            <a:r>
              <a:rPr lang="en-US" sz="1400" dirty="0" smtClean="0">
                <a:gradFill>
                  <a:gsLst>
                    <a:gs pos="0">
                      <a:schemeClr val="tx1"/>
                    </a:gs>
                    <a:gs pos="86000">
                      <a:schemeClr val="tx1"/>
                    </a:gs>
                  </a:gsLst>
                  <a:lin ang="5400000" scaled="0"/>
                </a:gradFill>
                <a:effectLst>
                  <a:glow rad="228600">
                    <a:schemeClr val="accent6">
                      <a:satMod val="175000"/>
                      <a:alpha val="40000"/>
                    </a:schemeClr>
                  </a:glow>
                </a:effectLst>
              </a:rPr>
              <a:t>Starvation Detection</a:t>
            </a:r>
          </a:p>
          <a:p>
            <a:pPr marL="285750" indent="-285750">
              <a:buFont typeface="Wingdings" pitchFamily="2" charset="2"/>
              <a:buChar char="ü"/>
            </a:pPr>
            <a:r>
              <a:rPr lang="en-US" sz="1400" dirty="0" smtClean="0">
                <a:gradFill>
                  <a:gsLst>
                    <a:gs pos="0">
                      <a:schemeClr val="tx1"/>
                    </a:gs>
                    <a:gs pos="86000">
                      <a:schemeClr val="tx1"/>
                    </a:gs>
                  </a:gsLst>
                  <a:lin ang="5400000" scaled="0"/>
                </a:gradFill>
                <a:effectLst>
                  <a:glow rad="228600">
                    <a:schemeClr val="accent6">
                      <a:satMod val="175000"/>
                      <a:alpha val="40000"/>
                    </a:schemeClr>
                  </a:glow>
                </a:effectLst>
              </a:rPr>
              <a:t>Idle Thread Retirement</a:t>
            </a:r>
          </a:p>
        </p:txBody>
      </p:sp>
    </p:spTree>
    <p:extLst>
      <p:ext uri="{BB962C8B-B14F-4D97-AF65-F5344CB8AC3E}">
        <p14:creationId xmlns:p14="http://schemas.microsoft.com/office/powerpoint/2010/main" xmlns="" val="24380609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64" presetClass="path" presetSubtype="0" accel="50000" decel="50000" fill="hold" grpId="1" nodeType="withEffect">
                                  <p:stCondLst>
                                    <p:cond delay="0"/>
                                  </p:stCondLst>
                                  <p:childTnLst>
                                    <p:animMotion origin="layout" path="M -3.33333E-6 4.6346E-6 L -3.33333E-6 -0.27198 " pathEditMode="relative" rAng="0" ptsTypes="AA">
                                      <p:cBhvr>
                                        <p:cTn id="8" dur="500" fill="hold"/>
                                        <p:tgtEl>
                                          <p:spTgt spid="22"/>
                                        </p:tgtEl>
                                        <p:attrNameLst>
                                          <p:attrName>ppt_x</p:attrName>
                                          <p:attrName>ppt_y</p:attrName>
                                        </p:attrNameLst>
                                      </p:cBhvr>
                                      <p:rCtr x="0" y="-136"/>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64" presetClass="path" presetSubtype="0" accel="50000" decel="50000" fill="hold" grpId="1" nodeType="withEffect">
                                  <p:stCondLst>
                                    <p:cond delay="0"/>
                                  </p:stCondLst>
                                  <p:childTnLst>
                                    <p:animMotion origin="layout" path="M -3.33333E-6 0.0111 L -3.33333E-6 -0.22757 " pathEditMode="relative" rAng="0" ptsTypes="AA">
                                      <p:cBhvr>
                                        <p:cTn id="14" dur="500" fill="hold"/>
                                        <p:tgtEl>
                                          <p:spTgt spid="24"/>
                                        </p:tgtEl>
                                        <p:attrNameLst>
                                          <p:attrName>ppt_x</p:attrName>
                                          <p:attrName>ppt_y</p:attrName>
                                        </p:attrNameLst>
                                      </p:cBhvr>
                                      <p:rCtr x="0" y="-119"/>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64" presetClass="path" presetSubtype="0" accel="50000" decel="50000" fill="hold" grpId="1" nodeType="withEffect">
                                  <p:stCondLst>
                                    <p:cond delay="0"/>
                                  </p:stCondLst>
                                  <p:childTnLst>
                                    <p:animMotion origin="layout" path="M -3.33333E-6 1.30435E-6 L -3.33333E-6 -0.17206 " pathEditMode="relative" rAng="0" ptsTypes="AA">
                                      <p:cBhvr>
                                        <p:cTn id="20" dur="500" fill="hold"/>
                                        <p:tgtEl>
                                          <p:spTgt spid="21"/>
                                        </p:tgtEl>
                                        <p:attrNameLst>
                                          <p:attrName>ppt_x</p:attrName>
                                          <p:attrName>ppt_y</p:attrName>
                                        </p:attrNameLst>
                                      </p:cBhvr>
                                      <p:rCtr x="0" y="-86"/>
                                    </p:animMotion>
                                  </p:childTnLst>
                                </p:cTn>
                              </p:par>
                            </p:childTnLst>
                          </p:cTn>
                        </p:par>
                      </p:childTnLst>
                    </p:cTn>
                  </p:par>
                  <p:par>
                    <p:cTn id="21" fill="hold">
                      <p:stCondLst>
                        <p:cond delay="indefinite"/>
                      </p:stCondLst>
                      <p:childTnLst>
                        <p:par>
                          <p:cTn id="22" fill="hold">
                            <p:stCondLst>
                              <p:cond delay="0"/>
                            </p:stCondLst>
                            <p:childTnLst>
                              <p:par>
                                <p:cTn id="23" presetID="49" presetClass="path" presetSubtype="0" accel="50000" decel="50000" fill="hold" grpId="2" nodeType="clickEffect">
                                  <p:stCondLst>
                                    <p:cond delay="0"/>
                                  </p:stCondLst>
                                  <p:childTnLst>
                                    <p:animMotion origin="layout" path="M -3.33333E-6 -0.27198 L 0.26667 -0.09436 " pathEditMode="relative" rAng="0" ptsTypes="AA">
                                      <p:cBhvr>
                                        <p:cTn id="24" dur="500" fill="hold"/>
                                        <p:tgtEl>
                                          <p:spTgt spid="22"/>
                                        </p:tgtEl>
                                        <p:attrNameLst>
                                          <p:attrName>ppt_x</p:attrName>
                                          <p:attrName>ppt_y</p:attrName>
                                        </p:attrNameLst>
                                      </p:cBhvr>
                                      <p:rCtr x="133" y="89"/>
                                    </p:animMotion>
                                  </p:childTnLst>
                                </p:cTn>
                              </p:par>
                              <p:par>
                                <p:cTn id="25" presetID="64" presetClass="path" presetSubtype="0" accel="50000" decel="50000" fill="hold" grpId="2" nodeType="withEffect">
                                  <p:stCondLst>
                                    <p:cond delay="0"/>
                                  </p:stCondLst>
                                  <p:childTnLst>
                                    <p:animMotion origin="layout" path="M -3.33333E-6 -0.22757 L -3.33333E-6 -0.29418 " pathEditMode="relative" rAng="0" ptsTypes="AA">
                                      <p:cBhvr>
                                        <p:cTn id="26" dur="500" fill="hold"/>
                                        <p:tgtEl>
                                          <p:spTgt spid="24"/>
                                        </p:tgtEl>
                                        <p:attrNameLst>
                                          <p:attrName>ppt_x</p:attrName>
                                          <p:attrName>ppt_y</p:attrName>
                                        </p:attrNameLst>
                                      </p:cBhvr>
                                      <p:rCtr x="0" y="-33"/>
                                    </p:animMotion>
                                  </p:childTnLst>
                                </p:cTn>
                              </p:par>
                              <p:par>
                                <p:cTn id="27" presetID="64" presetClass="path" presetSubtype="0" accel="50000" decel="50000" fill="hold" grpId="2" nodeType="withEffect">
                                  <p:stCondLst>
                                    <p:cond delay="0"/>
                                  </p:stCondLst>
                                  <p:childTnLst>
                                    <p:animMotion origin="layout" path="M -3.33333E-6 -0.17206 L -3.33333E-6 -0.24977 " pathEditMode="relative" rAng="0" ptsTypes="AA">
                                      <p:cBhvr>
                                        <p:cTn id="28" dur="500" fill="hold"/>
                                        <p:tgtEl>
                                          <p:spTgt spid="21"/>
                                        </p:tgtEl>
                                        <p:attrNameLst>
                                          <p:attrName>ppt_x</p:attrName>
                                          <p:attrName>ppt_y</p:attrName>
                                        </p:attrNameLst>
                                      </p:cBhvr>
                                      <p:rCtr x="0" y="-39"/>
                                    </p:animMotion>
                                  </p:childTnLst>
                                </p:cTn>
                              </p:par>
                            </p:childTnLst>
                          </p:cTn>
                        </p:par>
                      </p:childTnLst>
                    </p:cTn>
                  </p:par>
                  <p:par>
                    <p:cTn id="29" fill="hold">
                      <p:stCondLst>
                        <p:cond delay="indefinite"/>
                      </p:stCondLst>
                      <p:childTnLst>
                        <p:par>
                          <p:cTn id="30" fill="hold">
                            <p:stCondLst>
                              <p:cond delay="0"/>
                            </p:stCondLst>
                            <p:childTnLst>
                              <p:par>
                                <p:cTn id="31" presetID="49" presetClass="path" presetSubtype="0" accel="50000" decel="50000" fill="hold" grpId="3" nodeType="clickEffect">
                                  <p:stCondLst>
                                    <p:cond delay="0"/>
                                  </p:stCondLst>
                                  <p:childTnLst>
                                    <p:animMotion origin="layout" path="M -3.33333E-6 -0.29418 L 0.56667 -0.11656 " pathEditMode="relative" rAng="0" ptsTypes="AA">
                                      <p:cBhvr>
                                        <p:cTn id="32" dur="500" fill="hold"/>
                                        <p:tgtEl>
                                          <p:spTgt spid="24"/>
                                        </p:tgtEl>
                                        <p:attrNameLst>
                                          <p:attrName>ppt_x</p:attrName>
                                          <p:attrName>ppt_y</p:attrName>
                                        </p:attrNameLst>
                                      </p:cBhvr>
                                      <p:rCtr x="283" y="89"/>
                                    </p:animMotion>
                                  </p:childTnLst>
                                </p:cTn>
                              </p:par>
                              <p:par>
                                <p:cTn id="33" presetID="64" presetClass="path" presetSubtype="0" accel="50000" decel="50000" fill="hold" grpId="3" nodeType="withEffect">
                                  <p:stCondLst>
                                    <p:cond delay="0"/>
                                  </p:stCondLst>
                                  <p:childTnLst>
                                    <p:animMotion origin="layout" path="M -3.33333E-6 -0.24977 L -3.33333E-6 -0.31638 " pathEditMode="relative" rAng="0" ptsTypes="AA">
                                      <p:cBhvr>
                                        <p:cTn id="34" dur="500" fill="hold"/>
                                        <p:tgtEl>
                                          <p:spTgt spid="21"/>
                                        </p:tgtEl>
                                        <p:attrNameLst>
                                          <p:attrName>ppt_x</p:attrName>
                                          <p:attrName>ppt_y</p:attrName>
                                        </p:attrNameLst>
                                      </p:cBhvr>
                                      <p:rCtr x="0" y="-33"/>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56" presetClass="path" presetSubtype="0" accel="50000" decel="50000" fill="hold" grpId="1" nodeType="withEffect">
                                  <p:stCondLst>
                                    <p:cond delay="0"/>
                                  </p:stCondLst>
                                  <p:childTnLst>
                                    <p:animMotion origin="layout" path="M 3.33333E-6 1.71138E-6 L -0.30834 -0.11101 " pathEditMode="relative" rAng="0" ptsTypes="AA">
                                      <p:cBhvr>
                                        <p:cTn id="40" dur="500" fill="hold"/>
                                        <p:tgtEl>
                                          <p:spTgt spid="23"/>
                                        </p:tgtEl>
                                        <p:attrNameLst>
                                          <p:attrName>ppt_x</p:attrName>
                                          <p:attrName>ppt_y</p:attrName>
                                        </p:attrNameLst>
                                      </p:cBhvr>
                                      <p:rCtr x="-154" y="-56"/>
                                    </p:animMotion>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56" presetClass="path" presetSubtype="0" accel="50000" decel="50000" fill="hold" grpId="1" nodeType="withEffect">
                                  <p:stCondLst>
                                    <p:cond delay="0"/>
                                  </p:stCondLst>
                                  <p:childTnLst>
                                    <p:animMotion origin="layout" path="M 0 4.62535E-7 L -0.31667 -0.04995 " pathEditMode="relative" rAng="0" ptsTypes="AA">
                                      <p:cBhvr>
                                        <p:cTn id="46" dur="500" fill="hold"/>
                                        <p:tgtEl>
                                          <p:spTgt spid="25"/>
                                        </p:tgtEl>
                                        <p:attrNameLst>
                                          <p:attrName>ppt_x</p:attrName>
                                          <p:attrName>ppt_y</p:attrName>
                                        </p:attrNameLst>
                                      </p:cBhvr>
                                      <p:rCtr x="-158" y="-25"/>
                                    </p:animMotion>
                                  </p:childTnLst>
                                </p:cTn>
                              </p:par>
                            </p:childTnLst>
                          </p:cTn>
                        </p:par>
                      </p:childTnLst>
                    </p:cTn>
                  </p:par>
                  <p:par>
                    <p:cTn id="47" fill="hold">
                      <p:stCondLst>
                        <p:cond delay="indefinite"/>
                      </p:stCondLst>
                      <p:childTnLst>
                        <p:par>
                          <p:cTn id="48" fill="hold">
                            <p:stCondLst>
                              <p:cond delay="0"/>
                            </p:stCondLst>
                            <p:childTnLst>
                              <p:par>
                                <p:cTn id="49" presetID="9" presetClass="exit" presetSubtype="0" fill="hold" grpId="3" nodeType="clickEffect">
                                  <p:stCondLst>
                                    <p:cond delay="0"/>
                                  </p:stCondLst>
                                  <p:childTnLst>
                                    <p:animEffect transition="out" filter="dissolve">
                                      <p:cBhvr>
                                        <p:cTn id="50" dur="500"/>
                                        <p:tgtEl>
                                          <p:spTgt spid="22"/>
                                        </p:tgtEl>
                                      </p:cBhvr>
                                    </p:animEffect>
                                    <p:set>
                                      <p:cBhvr>
                                        <p:cTn id="51" dur="1" fill="hold">
                                          <p:stCondLst>
                                            <p:cond delay="499"/>
                                          </p:stCondLst>
                                        </p:cTn>
                                        <p:tgtEl>
                                          <p:spTgt spid="22"/>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49" presetClass="path" presetSubtype="0" accel="50000" decel="50000" fill="hold" grpId="4" nodeType="clickEffect">
                                  <p:stCondLst>
                                    <p:cond delay="0"/>
                                  </p:stCondLst>
                                  <p:childTnLst>
                                    <p:animMotion origin="layout" path="M -3.33333E-6 -0.31638 L 0.275 -0.13876 " pathEditMode="relative" rAng="0" ptsTypes="AA">
                                      <p:cBhvr>
                                        <p:cTn id="55" dur="500" fill="hold"/>
                                        <p:tgtEl>
                                          <p:spTgt spid="21"/>
                                        </p:tgtEl>
                                        <p:attrNameLst>
                                          <p:attrName>ppt_x</p:attrName>
                                          <p:attrName>ppt_y</p:attrName>
                                        </p:attrNameLst>
                                      </p:cBhvr>
                                      <p:rCtr x="138" y="89"/>
                                    </p:animMotion>
                                  </p:childTnLst>
                                </p:cTn>
                              </p:par>
                              <p:par>
                                <p:cTn id="56" presetID="64" presetClass="path" presetSubtype="0" accel="50000" decel="50000" fill="hold" grpId="2" nodeType="withEffect">
                                  <p:stCondLst>
                                    <p:cond delay="0"/>
                                  </p:stCondLst>
                                  <p:childTnLst>
                                    <p:animMotion origin="layout" path="M -0.30834 -0.11656 L -0.30834 -0.19427 " pathEditMode="relative" rAng="0" ptsTypes="AA">
                                      <p:cBhvr>
                                        <p:cTn id="57" dur="500" fill="hold"/>
                                        <p:tgtEl>
                                          <p:spTgt spid="23"/>
                                        </p:tgtEl>
                                        <p:attrNameLst>
                                          <p:attrName>ppt_x</p:attrName>
                                          <p:attrName>ppt_y</p:attrName>
                                        </p:attrNameLst>
                                      </p:cBhvr>
                                      <p:rCtr x="0" y="-39"/>
                                    </p:animMotion>
                                  </p:childTnLst>
                                </p:cTn>
                              </p:par>
                              <p:par>
                                <p:cTn id="58" presetID="64" presetClass="path" presetSubtype="0" accel="50000" decel="50000" fill="hold" grpId="2" nodeType="withEffect">
                                  <p:stCondLst>
                                    <p:cond delay="0"/>
                                  </p:stCondLst>
                                  <p:childTnLst>
                                    <p:animMotion origin="layout" path="M -0.31667 -0.04995 L -0.31667 -0.12766 " pathEditMode="relative" rAng="0" ptsTypes="AA">
                                      <p:cBhvr>
                                        <p:cTn id="59" dur="500" fill="hold"/>
                                        <p:tgtEl>
                                          <p:spTgt spid="25"/>
                                        </p:tgtEl>
                                        <p:attrNameLst>
                                          <p:attrName>ppt_x</p:attrName>
                                          <p:attrName>ppt_y</p:attrName>
                                        </p:attrNameLst>
                                      </p:cBhvr>
                                      <p:rCtr x="0" y="-39"/>
                                    </p:animMotion>
                                  </p:childTnLst>
                                </p:cTn>
                              </p:par>
                            </p:childTnLst>
                          </p:cTn>
                        </p:par>
                      </p:childTnLst>
                    </p:cTn>
                  </p:par>
                  <p:par>
                    <p:cTn id="60" fill="hold">
                      <p:stCondLst>
                        <p:cond delay="indefinite"/>
                      </p:stCondLst>
                      <p:childTnLst>
                        <p:par>
                          <p:cTn id="61" fill="hold">
                            <p:stCondLst>
                              <p:cond delay="0"/>
                            </p:stCondLst>
                            <p:childTnLst>
                              <p:par>
                                <p:cTn id="62" presetID="9" presetClass="exit" presetSubtype="0" fill="hold" grpId="4" nodeType="clickEffect">
                                  <p:stCondLst>
                                    <p:cond delay="0"/>
                                  </p:stCondLst>
                                  <p:childTnLst>
                                    <p:animEffect transition="out" filter="dissolve">
                                      <p:cBhvr>
                                        <p:cTn id="63" dur="500"/>
                                        <p:tgtEl>
                                          <p:spTgt spid="24"/>
                                        </p:tgtEl>
                                      </p:cBhvr>
                                    </p:animEffect>
                                    <p:set>
                                      <p:cBhvr>
                                        <p:cTn id="64" dur="1" fill="hold">
                                          <p:stCondLst>
                                            <p:cond delay="499"/>
                                          </p:stCondLst>
                                        </p:cTn>
                                        <p:tgtEl>
                                          <p:spTgt spid="24"/>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49" presetClass="path" presetSubtype="0" accel="50000" decel="50000" fill="hold" grpId="3" nodeType="clickEffect">
                                  <p:stCondLst>
                                    <p:cond delay="0"/>
                                  </p:stCondLst>
                                  <p:childTnLst>
                                    <p:animMotion origin="layout" path="M -0.30834 -0.18317 L 0.25833 -0.00555 " pathEditMode="relative" rAng="0" ptsTypes="AA">
                                      <p:cBhvr>
                                        <p:cTn id="68" dur="500" fill="hold"/>
                                        <p:tgtEl>
                                          <p:spTgt spid="23"/>
                                        </p:tgtEl>
                                        <p:attrNameLst>
                                          <p:attrName>ppt_x</p:attrName>
                                          <p:attrName>ppt_y</p:attrName>
                                        </p:attrNameLst>
                                      </p:cBhvr>
                                      <p:rCtr x="283" y="89"/>
                                    </p:animMotion>
                                  </p:childTnLst>
                                </p:cTn>
                              </p:par>
                              <p:par>
                                <p:cTn id="69" presetID="64" presetClass="path" presetSubtype="0" accel="50000" decel="50000" fill="hold" grpId="3" nodeType="withEffect">
                                  <p:stCondLst>
                                    <p:cond delay="0"/>
                                  </p:stCondLst>
                                  <p:childTnLst>
                                    <p:animMotion origin="layout" path="M -0.31667 -0.12766 L -0.31667 -0.19427 " pathEditMode="relative" rAng="0" ptsTypes="AA">
                                      <p:cBhvr>
                                        <p:cTn id="70" dur="500" fill="hold"/>
                                        <p:tgtEl>
                                          <p:spTgt spid="25"/>
                                        </p:tgtEl>
                                        <p:attrNameLst>
                                          <p:attrName>ppt_x</p:attrName>
                                          <p:attrName>ppt_y</p:attrName>
                                        </p:attrNameLst>
                                      </p:cBhvr>
                                      <p:rCtr x="0" y="-33"/>
                                    </p:animMotion>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par>
                                <p:cTn id="75" presetID="64" presetClass="path" presetSubtype="0" accel="50000" decel="50000" fill="hold" grpId="1" nodeType="withEffect">
                                  <p:stCondLst>
                                    <p:cond delay="0"/>
                                  </p:stCondLst>
                                  <p:childTnLst>
                                    <p:animMotion origin="layout" path="M -3.33333E-6 -0.0111 L -3.33333E-6 -0.27197 " pathEditMode="relative" rAng="0" ptsTypes="AA">
                                      <p:cBhvr>
                                        <p:cTn id="76" dur="500" fill="hold"/>
                                        <p:tgtEl>
                                          <p:spTgt spid="26"/>
                                        </p:tgtEl>
                                        <p:attrNameLst>
                                          <p:attrName>ppt_x</p:attrName>
                                          <p:attrName>ppt_y</p:attrName>
                                        </p:attrNameLst>
                                      </p:cBhvr>
                                      <p:rCtr x="0" y="-13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2" grpId="2" animBg="1"/>
      <p:bldP spid="22" grpId="3" animBg="1"/>
      <p:bldP spid="24" grpId="0" animBg="1"/>
      <p:bldP spid="24" grpId="1" animBg="1"/>
      <p:bldP spid="24" grpId="2" animBg="1"/>
      <p:bldP spid="24" grpId="3" animBg="1"/>
      <p:bldP spid="24" grpId="4" animBg="1"/>
      <p:bldP spid="21" grpId="0" animBg="1"/>
      <p:bldP spid="21" grpId="1" animBg="1"/>
      <p:bldP spid="21" grpId="2" animBg="1"/>
      <p:bldP spid="21" grpId="3" animBg="1"/>
      <p:bldP spid="21" grpId="4" animBg="1"/>
      <p:bldP spid="23" grpId="0" animBg="1"/>
      <p:bldP spid="23" grpId="1" animBg="1"/>
      <p:bldP spid="23" grpId="2" animBg="1"/>
      <p:bldP spid="23" grpId="3" animBg="1"/>
      <p:bldP spid="25" grpId="0" animBg="1"/>
      <p:bldP spid="25" grpId="1" animBg="1"/>
      <p:bldP spid="25" grpId="2" animBg="1"/>
      <p:bldP spid="25" grpId="3" animBg="1"/>
      <p:bldP spid="26" grpId="0" animBg="1"/>
      <p:bldP spid="26"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90600" y="1447800"/>
            <a:ext cx="7315200" cy="3733800"/>
          </a:xfrm>
          <a:prstGeom prst="rect">
            <a:avLst/>
          </a:prstGeom>
          <a:solidFill>
            <a:schemeClr val="tx1">
              <a:lumMod val="40000"/>
              <a:lumOff val="60000"/>
            </a:schemeClr>
          </a:solidFill>
          <a:ln>
            <a:solidFill>
              <a:schemeClr val="tx1">
                <a:lumMod val="60000"/>
                <a:lumOff val="40000"/>
              </a:schemeClr>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t"/>
          <a:lstStyle/>
          <a:p>
            <a:pPr algn="ctr"/>
            <a:endParaRPr lang="en-US" sz="3600" dirty="0">
              <a:solidFill>
                <a:schemeClr val="tx1"/>
              </a:solidFill>
              <a:latin typeface="Consolas" pitchFamily="49" charset="0"/>
              <a:ea typeface="Calibri"/>
              <a:cs typeface="Times New Roman"/>
            </a:endParaRPr>
          </a:p>
        </p:txBody>
      </p:sp>
      <p:sp>
        <p:nvSpPr>
          <p:cNvPr id="10" name="Oval 9"/>
          <p:cNvSpPr/>
          <p:nvPr/>
        </p:nvSpPr>
        <p:spPr>
          <a:xfrm>
            <a:off x="365156" y="5181600"/>
            <a:ext cx="2059132" cy="914400"/>
          </a:xfrm>
          <a:prstGeom prst="ellipse">
            <a:avLst/>
          </a:prstGeom>
        </p:spPr>
        <p:style>
          <a:lnRef idx="1">
            <a:schemeClr val="accent6"/>
          </a:lnRef>
          <a:fillRef idx="2">
            <a:schemeClr val="accent6"/>
          </a:fillRef>
          <a:effectRef idx="1">
            <a:schemeClr val="accent6"/>
          </a:effectRef>
          <a:fontRef idx="minor">
            <a:schemeClr val="dk1"/>
          </a:fontRef>
        </p:style>
        <p:txBody>
          <a:bodyPr lIns="91429" tIns="45714" rIns="91429" bIns="45714" rtlCol="0" anchor="ctr"/>
          <a:lstStyle/>
          <a:p>
            <a:pPr algn="ctr"/>
            <a:r>
              <a:rPr lang="en-US" dirty="0" smtClean="0"/>
              <a:t>Program Thread</a:t>
            </a:r>
            <a:endParaRPr lang="en-US" dirty="0"/>
          </a:p>
        </p:txBody>
      </p:sp>
      <p:sp>
        <p:nvSpPr>
          <p:cNvPr id="23" name="Curved Down Arrow 22"/>
          <p:cNvSpPr/>
          <p:nvPr/>
        </p:nvSpPr>
        <p:spPr bwMode="auto">
          <a:xfrm>
            <a:off x="373912" y="5185143"/>
            <a:ext cx="2199921" cy="470076"/>
          </a:xfrm>
          <a:prstGeom prst="curvedDownArrow">
            <a:avLst>
              <a:gd name="adj1" fmla="val 25000"/>
              <a:gd name="adj2" fmla="val 48852"/>
              <a:gd name="adj3" fmla="val 25000"/>
            </a:avLst>
          </a:prstGeom>
          <a:solidFill>
            <a:schemeClr val="tx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25" name="Curved Down Arrow 24"/>
          <p:cNvSpPr/>
          <p:nvPr/>
        </p:nvSpPr>
        <p:spPr bwMode="auto">
          <a:xfrm flipH="1" flipV="1">
            <a:off x="304224" y="5651022"/>
            <a:ext cx="2199921" cy="448521"/>
          </a:xfrm>
          <a:prstGeom prst="curvedDownArrow">
            <a:avLst>
              <a:gd name="adj1" fmla="val 25000"/>
              <a:gd name="adj2" fmla="val 48852"/>
              <a:gd name="adj3" fmla="val 25000"/>
            </a:avLst>
          </a:prstGeom>
          <a:solidFill>
            <a:schemeClr val="tx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2" name="Title 1"/>
          <p:cNvSpPr>
            <a:spLocks noGrp="1"/>
          </p:cNvSpPr>
          <p:nvPr>
            <p:ph type="title"/>
          </p:nvPr>
        </p:nvSpPr>
        <p:spPr/>
        <p:txBody>
          <a:bodyPr/>
          <a:lstStyle/>
          <a:p>
            <a:r>
              <a:rPr lang="en-US" dirty="0" err="1"/>
              <a:t>ThreadPool</a:t>
            </a:r>
            <a:r>
              <a:rPr lang="en-US" dirty="0"/>
              <a:t> in .NET 4</a:t>
            </a:r>
          </a:p>
        </p:txBody>
      </p:sp>
      <p:sp>
        <p:nvSpPr>
          <p:cNvPr id="5" name="Rectangle 4"/>
          <p:cNvSpPr/>
          <p:nvPr/>
        </p:nvSpPr>
        <p:spPr>
          <a:xfrm>
            <a:off x="1447800" y="2133600"/>
            <a:ext cx="1066800" cy="1524000"/>
          </a:xfrm>
          <a:prstGeom prst="rect">
            <a:avLst/>
          </a:prstGeom>
        </p:spPr>
        <p:style>
          <a:lnRef idx="3">
            <a:schemeClr val="lt1"/>
          </a:lnRef>
          <a:fillRef idx="1">
            <a:schemeClr val="accent5"/>
          </a:fillRef>
          <a:effectRef idx="1">
            <a:schemeClr val="accent5"/>
          </a:effectRef>
          <a:fontRef idx="minor">
            <a:schemeClr val="lt1"/>
          </a:fontRef>
        </p:style>
        <p:txBody>
          <a:bodyPr lIns="91429" tIns="45714" rIns="91429" bIns="45714" rtlCol="0" anchor="ctr"/>
          <a:lstStyle/>
          <a:p>
            <a:pPr algn="ctr"/>
            <a:r>
              <a:rPr lang="en-US" sz="1600" dirty="0" smtClean="0"/>
              <a:t>Lock-Free</a:t>
            </a:r>
          </a:p>
          <a:p>
            <a:pPr algn="ctr"/>
            <a:r>
              <a:rPr lang="en-US" sz="1600" dirty="0" smtClean="0"/>
              <a:t>Global Queue</a:t>
            </a:r>
            <a:endParaRPr lang="en-US" sz="1600" dirty="0"/>
          </a:p>
        </p:txBody>
      </p:sp>
      <p:sp>
        <p:nvSpPr>
          <p:cNvPr id="6" name="Rectangle 5"/>
          <p:cNvSpPr/>
          <p:nvPr/>
        </p:nvSpPr>
        <p:spPr>
          <a:xfrm>
            <a:off x="4191000" y="1752600"/>
            <a:ext cx="1066800" cy="1524000"/>
          </a:xfrm>
          <a:prstGeom prst="rect">
            <a:avLst/>
          </a:prstGeom>
        </p:spPr>
        <p:style>
          <a:lnRef idx="3">
            <a:schemeClr val="lt1"/>
          </a:lnRef>
          <a:fillRef idx="1">
            <a:schemeClr val="accent6"/>
          </a:fillRef>
          <a:effectRef idx="1">
            <a:schemeClr val="accent6"/>
          </a:effectRef>
          <a:fontRef idx="minor">
            <a:schemeClr val="lt1"/>
          </a:fontRef>
        </p:style>
        <p:txBody>
          <a:bodyPr lIns="91429" tIns="45714" rIns="91429" bIns="45714" rtlCol="0" anchor="ctr"/>
          <a:lstStyle/>
          <a:p>
            <a:pPr algn="ctr"/>
            <a:r>
              <a:rPr lang="en-US" sz="1600" dirty="0" smtClean="0"/>
              <a:t>Local</a:t>
            </a:r>
          </a:p>
          <a:p>
            <a:pPr algn="ctr"/>
            <a:r>
              <a:rPr lang="en-US" sz="1600" dirty="0" smtClean="0"/>
              <a:t>Work-Stealing Queue</a:t>
            </a:r>
            <a:endParaRPr lang="en-US" sz="1600" dirty="0"/>
          </a:p>
        </p:txBody>
      </p:sp>
      <p:sp>
        <p:nvSpPr>
          <p:cNvPr id="7" name="Rectangle 6"/>
          <p:cNvSpPr/>
          <p:nvPr/>
        </p:nvSpPr>
        <p:spPr>
          <a:xfrm>
            <a:off x="6781800" y="1752600"/>
            <a:ext cx="1066800" cy="1524000"/>
          </a:xfrm>
          <a:prstGeom prst="rect">
            <a:avLst/>
          </a:prstGeom>
        </p:spPr>
        <p:style>
          <a:lnRef idx="3">
            <a:schemeClr val="lt1"/>
          </a:lnRef>
          <a:fillRef idx="1">
            <a:schemeClr val="accent6"/>
          </a:fillRef>
          <a:effectRef idx="1">
            <a:schemeClr val="accent6"/>
          </a:effectRef>
          <a:fontRef idx="minor">
            <a:schemeClr val="lt1"/>
          </a:fontRef>
        </p:style>
        <p:txBody>
          <a:bodyPr lIns="91429" tIns="45714" rIns="91429" bIns="45714" rtlCol="0" anchor="ctr"/>
          <a:lstStyle/>
          <a:p>
            <a:pPr algn="ctr"/>
            <a:r>
              <a:rPr lang="en-US" sz="1600" dirty="0" smtClean="0"/>
              <a:t>Local Work-Stealing Queue</a:t>
            </a:r>
            <a:endParaRPr lang="en-US" sz="1600" dirty="0"/>
          </a:p>
        </p:txBody>
      </p:sp>
      <p:sp>
        <p:nvSpPr>
          <p:cNvPr id="8" name="Oval 7"/>
          <p:cNvSpPr/>
          <p:nvPr/>
        </p:nvSpPr>
        <p:spPr>
          <a:xfrm>
            <a:off x="3505200" y="4114800"/>
            <a:ext cx="1913659" cy="914400"/>
          </a:xfrm>
          <a:prstGeom prst="ellipse">
            <a:avLst/>
          </a:prstGeom>
        </p:spPr>
        <p:style>
          <a:lnRef idx="1">
            <a:schemeClr val="accent6"/>
          </a:lnRef>
          <a:fillRef idx="2">
            <a:schemeClr val="accent6"/>
          </a:fillRef>
          <a:effectRef idx="1">
            <a:schemeClr val="accent6"/>
          </a:effectRef>
          <a:fontRef idx="minor">
            <a:schemeClr val="dk1"/>
          </a:fontRef>
        </p:style>
        <p:txBody>
          <a:bodyPr lIns="91429" tIns="45714" rIns="91429" bIns="45714" rtlCol="0" anchor="ctr"/>
          <a:lstStyle/>
          <a:p>
            <a:pPr algn="ctr"/>
            <a:r>
              <a:rPr lang="en-US" dirty="0" smtClean="0"/>
              <a:t>Worker Thread 1</a:t>
            </a:r>
            <a:endParaRPr lang="en-US" dirty="0"/>
          </a:p>
        </p:txBody>
      </p:sp>
      <p:sp>
        <p:nvSpPr>
          <p:cNvPr id="9" name="Oval 8"/>
          <p:cNvSpPr/>
          <p:nvPr/>
        </p:nvSpPr>
        <p:spPr>
          <a:xfrm>
            <a:off x="6096000" y="4114800"/>
            <a:ext cx="2024495" cy="914400"/>
          </a:xfrm>
          <a:prstGeom prst="ellipse">
            <a:avLst/>
          </a:prstGeom>
        </p:spPr>
        <p:style>
          <a:lnRef idx="1">
            <a:schemeClr val="accent6"/>
          </a:lnRef>
          <a:fillRef idx="2">
            <a:schemeClr val="accent6"/>
          </a:fillRef>
          <a:effectRef idx="1">
            <a:schemeClr val="accent6"/>
          </a:effectRef>
          <a:fontRef idx="minor">
            <a:schemeClr val="dk1"/>
          </a:fontRef>
        </p:style>
        <p:txBody>
          <a:bodyPr lIns="91429" tIns="45714" rIns="91429" bIns="45714" rtlCol="0" anchor="ctr"/>
          <a:lstStyle/>
          <a:p>
            <a:pPr algn="ctr"/>
            <a:r>
              <a:rPr lang="en-US" dirty="0" smtClean="0"/>
              <a:t>Worker Thread p</a:t>
            </a:r>
            <a:endParaRPr lang="en-US" dirty="0"/>
          </a:p>
        </p:txBody>
      </p:sp>
      <p:sp>
        <p:nvSpPr>
          <p:cNvPr id="11" name="TextBox 10"/>
          <p:cNvSpPr txBox="1"/>
          <p:nvPr/>
        </p:nvSpPr>
        <p:spPr>
          <a:xfrm>
            <a:off x="5562600" y="4343400"/>
            <a:ext cx="457200" cy="369320"/>
          </a:xfrm>
          <a:prstGeom prst="rect">
            <a:avLst/>
          </a:prstGeom>
          <a:noFill/>
        </p:spPr>
        <p:txBody>
          <a:bodyPr wrap="square" lIns="91429" tIns="45714" rIns="91429" bIns="45714" rtlCol="0">
            <a:spAutoFit/>
          </a:bodyPr>
          <a:lstStyle/>
          <a:p>
            <a:r>
              <a:rPr lang="en-US" dirty="0" smtClean="0">
                <a:effectLst>
                  <a:glow rad="63500">
                    <a:schemeClr val="accent6">
                      <a:satMod val="175000"/>
                      <a:alpha val="40000"/>
                    </a:schemeClr>
                  </a:glow>
                </a:effectLst>
              </a:rPr>
              <a:t>…</a:t>
            </a:r>
            <a:endParaRPr lang="en-US" dirty="0">
              <a:effectLst>
                <a:glow rad="63500">
                  <a:schemeClr val="accent6">
                    <a:satMod val="175000"/>
                    <a:alpha val="40000"/>
                  </a:schemeClr>
                </a:glow>
              </a:effectLst>
            </a:endParaRPr>
          </a:p>
        </p:txBody>
      </p:sp>
      <p:sp>
        <p:nvSpPr>
          <p:cNvPr id="12" name="TextBox 11"/>
          <p:cNvSpPr txBox="1"/>
          <p:nvPr/>
        </p:nvSpPr>
        <p:spPr>
          <a:xfrm>
            <a:off x="5791200" y="2286000"/>
            <a:ext cx="609600" cy="369320"/>
          </a:xfrm>
          <a:prstGeom prst="rect">
            <a:avLst/>
          </a:prstGeom>
          <a:noFill/>
        </p:spPr>
        <p:txBody>
          <a:bodyPr wrap="square" lIns="91429" tIns="45714" rIns="91429" bIns="45714" rtlCol="0">
            <a:spAutoFit/>
          </a:bodyPr>
          <a:lstStyle/>
          <a:p>
            <a:r>
              <a:rPr lang="en-US" dirty="0" smtClean="0">
                <a:effectLst>
                  <a:glow rad="63500">
                    <a:schemeClr val="accent6">
                      <a:satMod val="175000"/>
                      <a:alpha val="40000"/>
                    </a:schemeClr>
                  </a:glow>
                </a:effectLst>
              </a:rPr>
              <a:t>…</a:t>
            </a:r>
            <a:endParaRPr lang="en-US" dirty="0">
              <a:effectLst>
                <a:glow rad="63500">
                  <a:schemeClr val="accent6">
                    <a:satMod val="175000"/>
                    <a:alpha val="40000"/>
                  </a:schemeClr>
                </a:glow>
              </a:effectLst>
            </a:endParaRPr>
          </a:p>
        </p:txBody>
      </p:sp>
      <p:cxnSp>
        <p:nvCxnSpPr>
          <p:cNvPr id="14" name="Straight Connector 13"/>
          <p:cNvCxnSpPr>
            <a:stCxn id="8" idx="0"/>
            <a:endCxn id="6" idx="2"/>
          </p:cNvCxnSpPr>
          <p:nvPr/>
        </p:nvCxnSpPr>
        <p:spPr>
          <a:xfrm rot="5400000" flipH="1" flipV="1">
            <a:off x="4174115" y="3564515"/>
            <a:ext cx="838200" cy="26237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0"/>
            <a:endCxn id="7" idx="2"/>
          </p:cNvCxnSpPr>
          <p:nvPr/>
        </p:nvCxnSpPr>
        <p:spPr>
          <a:xfrm rot="5400000" flipH="1" flipV="1">
            <a:off x="6792624" y="3592224"/>
            <a:ext cx="838200" cy="20695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6" name="Curved Down Arrow 25"/>
          <p:cNvSpPr/>
          <p:nvPr/>
        </p:nvSpPr>
        <p:spPr bwMode="auto">
          <a:xfrm>
            <a:off x="3396351" y="4109012"/>
            <a:ext cx="2199921" cy="470076"/>
          </a:xfrm>
          <a:prstGeom prst="curvedDownArrow">
            <a:avLst>
              <a:gd name="adj1" fmla="val 25000"/>
              <a:gd name="adj2" fmla="val 48852"/>
              <a:gd name="adj3" fmla="val 25000"/>
            </a:avLst>
          </a:prstGeom>
          <a:solidFill>
            <a:schemeClr val="tx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27" name="Curved Down Arrow 26"/>
          <p:cNvSpPr/>
          <p:nvPr/>
        </p:nvSpPr>
        <p:spPr bwMode="auto">
          <a:xfrm flipH="1" flipV="1">
            <a:off x="3326663" y="4574891"/>
            <a:ext cx="2199921" cy="448521"/>
          </a:xfrm>
          <a:prstGeom prst="curvedDownArrow">
            <a:avLst>
              <a:gd name="adj1" fmla="val 25000"/>
              <a:gd name="adj2" fmla="val 48852"/>
              <a:gd name="adj3" fmla="val 25000"/>
            </a:avLst>
          </a:prstGeom>
          <a:solidFill>
            <a:schemeClr val="tx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28" name="Curved Down Arrow 27"/>
          <p:cNvSpPr/>
          <p:nvPr/>
        </p:nvSpPr>
        <p:spPr bwMode="auto">
          <a:xfrm>
            <a:off x="6019800" y="4114801"/>
            <a:ext cx="2199921" cy="470076"/>
          </a:xfrm>
          <a:prstGeom prst="curvedDownArrow">
            <a:avLst>
              <a:gd name="adj1" fmla="val 25000"/>
              <a:gd name="adj2" fmla="val 48852"/>
              <a:gd name="adj3" fmla="val 25000"/>
            </a:avLst>
          </a:prstGeom>
          <a:solidFill>
            <a:schemeClr val="tx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29" name="Curved Down Arrow 28"/>
          <p:cNvSpPr/>
          <p:nvPr/>
        </p:nvSpPr>
        <p:spPr bwMode="auto">
          <a:xfrm flipH="1" flipV="1">
            <a:off x="5950112" y="4580680"/>
            <a:ext cx="2199921" cy="448521"/>
          </a:xfrm>
          <a:prstGeom prst="curvedDownArrow">
            <a:avLst>
              <a:gd name="adj1" fmla="val 25000"/>
              <a:gd name="adj2" fmla="val 48852"/>
              <a:gd name="adj3" fmla="val 25000"/>
            </a:avLst>
          </a:prstGeom>
          <a:solidFill>
            <a:schemeClr val="tx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ndParaRPr>
          </a:p>
        </p:txBody>
      </p:sp>
      <p:sp>
        <p:nvSpPr>
          <p:cNvPr id="22" name="Rectangle 21"/>
          <p:cNvSpPr/>
          <p:nvPr/>
        </p:nvSpPr>
        <p:spPr>
          <a:xfrm>
            <a:off x="304800" y="5257800"/>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lIns="91429" tIns="45714" rIns="91429" bIns="45714" rtlCol="0" anchor="ctr"/>
          <a:lstStyle/>
          <a:p>
            <a:pPr algn="ctr"/>
            <a:r>
              <a:rPr lang="en-US" dirty="0" smtClean="0">
                <a:solidFill>
                  <a:schemeClr val="bg1"/>
                </a:solidFill>
              </a:rPr>
              <a:t>Task 1</a:t>
            </a:r>
            <a:endParaRPr lang="en-US" dirty="0">
              <a:solidFill>
                <a:schemeClr val="bg1"/>
              </a:solidFill>
            </a:endParaRPr>
          </a:p>
        </p:txBody>
      </p:sp>
      <p:sp>
        <p:nvSpPr>
          <p:cNvPr id="24" name="Rectangle 23"/>
          <p:cNvSpPr/>
          <p:nvPr/>
        </p:nvSpPr>
        <p:spPr>
          <a:xfrm>
            <a:off x="457200" y="5410200"/>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lIns="91429" tIns="45714" rIns="91429" bIns="45714" rtlCol="0" anchor="ctr"/>
          <a:lstStyle/>
          <a:p>
            <a:pPr algn="ctr"/>
            <a:r>
              <a:rPr lang="en-US" dirty="0" smtClean="0">
                <a:solidFill>
                  <a:schemeClr val="bg1"/>
                </a:solidFill>
              </a:rPr>
              <a:t>Task 2</a:t>
            </a:r>
            <a:endParaRPr lang="en-US" dirty="0">
              <a:solidFill>
                <a:schemeClr val="bg1"/>
              </a:solidFill>
            </a:endParaRPr>
          </a:p>
        </p:txBody>
      </p:sp>
      <p:sp>
        <p:nvSpPr>
          <p:cNvPr id="16" name="Rectangle 15"/>
          <p:cNvSpPr/>
          <p:nvPr/>
        </p:nvSpPr>
        <p:spPr>
          <a:xfrm>
            <a:off x="3962400" y="5105400"/>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lIns="91429" tIns="45714" rIns="91429" bIns="45714" rtlCol="0" anchor="ctr"/>
          <a:lstStyle/>
          <a:p>
            <a:pPr algn="ctr"/>
            <a:r>
              <a:rPr lang="en-US" dirty="0" smtClean="0">
                <a:solidFill>
                  <a:schemeClr val="bg1"/>
                </a:solidFill>
              </a:rPr>
              <a:t>Task 3</a:t>
            </a:r>
            <a:endParaRPr lang="en-US" dirty="0">
              <a:solidFill>
                <a:schemeClr val="bg1"/>
              </a:solidFill>
            </a:endParaRPr>
          </a:p>
        </p:txBody>
      </p:sp>
      <p:sp>
        <p:nvSpPr>
          <p:cNvPr id="19" name="Rectangle 18"/>
          <p:cNvSpPr/>
          <p:nvPr/>
        </p:nvSpPr>
        <p:spPr>
          <a:xfrm>
            <a:off x="4114800" y="5334000"/>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lIns="91429" tIns="45714" rIns="91429" bIns="45714" rtlCol="0" anchor="ctr"/>
          <a:lstStyle/>
          <a:p>
            <a:pPr algn="ctr"/>
            <a:r>
              <a:rPr lang="en-US" dirty="0" smtClean="0">
                <a:solidFill>
                  <a:schemeClr val="bg1"/>
                </a:solidFill>
              </a:rPr>
              <a:t>Task 5</a:t>
            </a:r>
            <a:endParaRPr lang="en-US" dirty="0">
              <a:solidFill>
                <a:schemeClr val="bg1"/>
              </a:solidFill>
            </a:endParaRPr>
          </a:p>
        </p:txBody>
      </p:sp>
      <p:sp>
        <p:nvSpPr>
          <p:cNvPr id="17" name="Rectangle 16"/>
          <p:cNvSpPr/>
          <p:nvPr/>
        </p:nvSpPr>
        <p:spPr>
          <a:xfrm>
            <a:off x="3505200" y="5181600"/>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lIns="91429" tIns="45714" rIns="91429" bIns="45714" rtlCol="0" anchor="ctr"/>
          <a:lstStyle/>
          <a:p>
            <a:pPr algn="ctr"/>
            <a:r>
              <a:rPr lang="en-US" dirty="0" smtClean="0">
                <a:solidFill>
                  <a:schemeClr val="bg1"/>
                </a:solidFill>
              </a:rPr>
              <a:t>Task 4</a:t>
            </a:r>
            <a:endParaRPr lang="en-US" dirty="0">
              <a:solidFill>
                <a:schemeClr val="bg1"/>
              </a:solidFill>
            </a:endParaRPr>
          </a:p>
        </p:txBody>
      </p:sp>
      <p:sp>
        <p:nvSpPr>
          <p:cNvPr id="20" name="Rectangle 19"/>
          <p:cNvSpPr/>
          <p:nvPr/>
        </p:nvSpPr>
        <p:spPr>
          <a:xfrm>
            <a:off x="6705600" y="4800600"/>
            <a:ext cx="914400" cy="381000"/>
          </a:xfrm>
          <a:prstGeom prst="rect">
            <a:avLst/>
          </a:prstGeom>
        </p:spPr>
        <p:style>
          <a:lnRef idx="0">
            <a:schemeClr val="accent1"/>
          </a:lnRef>
          <a:fillRef idx="3">
            <a:schemeClr val="accent1"/>
          </a:fillRef>
          <a:effectRef idx="3">
            <a:schemeClr val="accent1"/>
          </a:effectRef>
          <a:fontRef idx="minor">
            <a:schemeClr val="lt1"/>
          </a:fontRef>
        </p:style>
        <p:txBody>
          <a:bodyPr lIns="91429" tIns="45714" rIns="91429" bIns="45714" rtlCol="0" anchor="ctr"/>
          <a:lstStyle/>
          <a:p>
            <a:pPr algn="ctr"/>
            <a:r>
              <a:rPr lang="en-US" dirty="0" smtClean="0">
                <a:solidFill>
                  <a:schemeClr val="bg1"/>
                </a:solidFill>
              </a:rPr>
              <a:t>Task 6</a:t>
            </a:r>
            <a:endParaRPr lang="en-US" dirty="0">
              <a:solidFill>
                <a:schemeClr val="bg1"/>
              </a:solidFill>
            </a:endParaRPr>
          </a:p>
        </p:txBody>
      </p:sp>
      <p:sp>
        <p:nvSpPr>
          <p:cNvPr id="13" name="Up Arrow 12"/>
          <p:cNvSpPr/>
          <p:nvPr/>
        </p:nvSpPr>
        <p:spPr bwMode="auto">
          <a:xfrm>
            <a:off x="6781800" y="5562600"/>
            <a:ext cx="914400" cy="1143000"/>
          </a:xfrm>
          <a:prstGeom prst="up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0">
                    <a:srgbClr val="FFFFFF"/>
                  </a:gs>
                  <a:gs pos="100000">
                    <a:srgbClr val="FFFFFF"/>
                  </a:gs>
                </a:gsLst>
                <a:lin ang="5400000" scaled="0"/>
              </a:gradFill>
              <a:latin typeface="Segoe UI" pitchFamily="34" charset="0"/>
            </a:endParaRPr>
          </a:p>
        </p:txBody>
      </p:sp>
      <p:sp>
        <p:nvSpPr>
          <p:cNvPr id="30" name="Up Arrow 29"/>
          <p:cNvSpPr/>
          <p:nvPr/>
        </p:nvSpPr>
        <p:spPr bwMode="auto">
          <a:xfrm rot="10800000">
            <a:off x="7467600" y="5562600"/>
            <a:ext cx="914400" cy="1143000"/>
          </a:xfrm>
          <a:prstGeom prst="upArrow">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400" dirty="0" smtClean="0">
              <a:gradFill>
                <a:gsLst>
                  <a:gs pos="0">
                    <a:srgbClr val="FFFFFF"/>
                  </a:gs>
                  <a:gs pos="100000">
                    <a:srgbClr val="FFFFFF"/>
                  </a:gs>
                </a:gsLst>
                <a:lin ang="5400000" scaled="0"/>
              </a:gradFill>
              <a:latin typeface="Segoe UI" pitchFamily="34" charset="0"/>
            </a:endParaRPr>
          </a:p>
        </p:txBody>
      </p:sp>
      <p:sp>
        <p:nvSpPr>
          <p:cNvPr id="31" name="TextBox 30"/>
          <p:cNvSpPr txBox="1"/>
          <p:nvPr/>
        </p:nvSpPr>
        <p:spPr>
          <a:xfrm>
            <a:off x="6629400" y="5767626"/>
            <a:ext cx="2093394" cy="861774"/>
          </a:xfrm>
          <a:prstGeom prst="rect">
            <a:avLst/>
          </a:prstGeom>
          <a:noFill/>
        </p:spPr>
        <p:txBody>
          <a:bodyPr wrap="none" lIns="0" tIns="0" rIns="0" bIns="0" rtlCol="0">
            <a:spAutoFit/>
          </a:bodyPr>
          <a:lstStyle/>
          <a:p>
            <a:r>
              <a:rPr lang="en-US" sz="1400" dirty="0" smtClean="0">
                <a:gradFill>
                  <a:gsLst>
                    <a:gs pos="0">
                      <a:schemeClr val="tx1"/>
                    </a:gs>
                    <a:gs pos="86000">
                      <a:schemeClr val="tx1"/>
                    </a:gs>
                  </a:gsLst>
                  <a:lin ang="5400000" scaled="0"/>
                </a:gradFill>
                <a:effectLst>
                  <a:glow rad="228600">
                    <a:schemeClr val="accent6">
                      <a:satMod val="175000"/>
                      <a:alpha val="40000"/>
                    </a:schemeClr>
                  </a:glow>
                </a:effectLst>
              </a:rPr>
              <a:t>Thread Management:</a:t>
            </a:r>
          </a:p>
          <a:p>
            <a:pPr marL="285750" indent="-285750">
              <a:buFont typeface="Wingdings" pitchFamily="2" charset="2"/>
              <a:buChar char="ü"/>
            </a:pPr>
            <a:r>
              <a:rPr lang="en-US" sz="1400" dirty="0" smtClean="0">
                <a:gradFill>
                  <a:gsLst>
                    <a:gs pos="0">
                      <a:schemeClr val="tx1"/>
                    </a:gs>
                    <a:gs pos="86000">
                      <a:schemeClr val="tx1"/>
                    </a:gs>
                  </a:gsLst>
                  <a:lin ang="5400000" scaled="0"/>
                </a:gradFill>
                <a:effectLst>
                  <a:glow rad="228600">
                    <a:schemeClr val="accent6">
                      <a:satMod val="175000"/>
                      <a:alpha val="40000"/>
                    </a:schemeClr>
                  </a:glow>
                </a:effectLst>
              </a:rPr>
              <a:t>Starvation Detection</a:t>
            </a:r>
          </a:p>
          <a:p>
            <a:pPr marL="285750" indent="-285750">
              <a:buFont typeface="Wingdings" pitchFamily="2" charset="2"/>
              <a:buChar char="ü"/>
            </a:pPr>
            <a:r>
              <a:rPr lang="en-US" sz="1400" dirty="0" smtClean="0">
                <a:gradFill>
                  <a:gsLst>
                    <a:gs pos="0">
                      <a:schemeClr val="tx1"/>
                    </a:gs>
                    <a:gs pos="86000">
                      <a:schemeClr val="tx1"/>
                    </a:gs>
                  </a:gsLst>
                  <a:lin ang="5400000" scaled="0"/>
                </a:gradFill>
                <a:effectLst>
                  <a:glow rad="228600">
                    <a:schemeClr val="accent6">
                      <a:satMod val="175000"/>
                      <a:alpha val="40000"/>
                    </a:schemeClr>
                  </a:glow>
                </a:effectLst>
              </a:rPr>
              <a:t>Idle Thread Retirement</a:t>
            </a:r>
          </a:p>
          <a:p>
            <a:pPr marL="285750" indent="-285750">
              <a:buFont typeface="Wingdings" pitchFamily="2" charset="2"/>
              <a:buChar char="ü"/>
            </a:pPr>
            <a:r>
              <a:rPr lang="en-US" sz="1400" dirty="0" smtClean="0">
                <a:gradFill>
                  <a:gsLst>
                    <a:gs pos="0">
                      <a:schemeClr val="tx1"/>
                    </a:gs>
                    <a:gs pos="86000">
                      <a:schemeClr val="tx1"/>
                    </a:gs>
                  </a:gsLst>
                  <a:lin ang="5400000" scaled="0"/>
                </a:gradFill>
                <a:effectLst>
                  <a:glow rad="228600">
                    <a:schemeClr val="accent6">
                      <a:satMod val="175000"/>
                      <a:alpha val="40000"/>
                    </a:schemeClr>
                  </a:glow>
                </a:effectLst>
              </a:rPr>
              <a:t>Hill-climbing</a:t>
            </a:r>
          </a:p>
        </p:txBody>
      </p:sp>
    </p:spTree>
    <p:extLst>
      <p:ext uri="{BB962C8B-B14F-4D97-AF65-F5344CB8AC3E}">
        <p14:creationId xmlns:p14="http://schemas.microsoft.com/office/powerpoint/2010/main" xmlns="" val="3421667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1.38778E-17 5.10062E-6 L 0.13333 -0.28868 " pathEditMode="relative" ptsTypes="AA">
                                      <p:cBhvr>
                                        <p:cTn id="10" dur="500" fill="hold"/>
                                        <p:tgtEl>
                                          <p:spTgt spid="22"/>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1" nodeType="clickEffect">
                                  <p:stCondLst>
                                    <p:cond delay="0"/>
                                  </p:stCondLst>
                                  <p:childTnLst>
                                    <p:animMotion origin="layout" path="M 0.13333 -0.28869 L 0.13333 -0.36086 " pathEditMode="relative" rAng="0" ptsTypes="AA">
                                      <p:cBhvr>
                                        <p:cTn id="18" dur="500" fill="hold"/>
                                        <p:tgtEl>
                                          <p:spTgt spid="22"/>
                                        </p:tgtEl>
                                        <p:attrNameLst>
                                          <p:attrName>ppt_x</p:attrName>
                                          <p:attrName>ppt_y</p:attrName>
                                        </p:attrNameLst>
                                      </p:cBhvr>
                                      <p:rCtr x="0" y="-36"/>
                                    </p:animMotion>
                                  </p:childTnLst>
                                </p:cTn>
                              </p:par>
                              <p:par>
                                <p:cTn id="19" presetID="0" presetClass="path" presetSubtype="0" accel="50000" decel="50000" fill="hold" grpId="0" nodeType="withEffect">
                                  <p:stCondLst>
                                    <p:cond delay="0"/>
                                  </p:stCondLst>
                                  <p:childTnLst>
                                    <p:animMotion origin="layout" path="M 3.33333E-6 -1.70021E-6 L 0.11666 -0.322 " pathEditMode="relative" ptsTypes="AA">
                                      <p:cBhvr>
                                        <p:cTn id="20" dur="500" fill="hold"/>
                                        <p:tgtEl>
                                          <p:spTgt spid="24"/>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3" nodeType="clickEffect">
                                  <p:stCondLst>
                                    <p:cond delay="0"/>
                                  </p:stCondLst>
                                  <p:childTnLst>
                                    <p:animMotion origin="layout" path="M 0.13333 -0.36086 L 0.66667 -0.07217 " pathEditMode="relative" rAng="0" ptsTypes="AA">
                                      <p:cBhvr>
                                        <p:cTn id="24" dur="500" fill="hold"/>
                                        <p:tgtEl>
                                          <p:spTgt spid="22"/>
                                        </p:tgtEl>
                                        <p:attrNameLst>
                                          <p:attrName>ppt_x</p:attrName>
                                          <p:attrName>ppt_y</p:attrName>
                                        </p:attrNameLst>
                                      </p:cBhvr>
                                      <p:rCtr x="267" y="144"/>
                                    </p:animMotion>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grpId="2" nodeType="clickEffect">
                                  <p:stCondLst>
                                    <p:cond delay="0"/>
                                  </p:stCondLst>
                                  <p:childTnLst>
                                    <p:animMotion origin="layout" path="M 0.11666 -0.3109 L 0.35833 -0.09438 " pathEditMode="relative" rAng="0" ptsTypes="AA">
                                      <p:cBhvr>
                                        <p:cTn id="28" dur="500" fill="hold"/>
                                        <p:tgtEl>
                                          <p:spTgt spid="24"/>
                                        </p:tgtEl>
                                        <p:attrNameLst>
                                          <p:attrName>ppt_x</p:attrName>
                                          <p:attrName>ppt_y</p:attrName>
                                        </p:attrNameLst>
                                      </p:cBhvr>
                                      <p:rCtr x="121" y="108"/>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0" presetClass="path" presetSubtype="0" accel="50000" decel="50000" fill="hold" grpId="1" nodeType="withEffect">
                                  <p:stCondLst>
                                    <p:cond delay="0"/>
                                  </p:stCondLst>
                                  <p:childTnLst>
                                    <p:animMotion origin="layout" path="M 0 -3.53227E-6 L 0.03333 -0.32755 " pathEditMode="relative" rAng="0" ptsTypes="AA">
                                      <p:cBhvr>
                                        <p:cTn id="34" dur="500" fill="hold"/>
                                        <p:tgtEl>
                                          <p:spTgt spid="16"/>
                                        </p:tgtEl>
                                        <p:attrNameLst>
                                          <p:attrName>ppt_x</p:attrName>
                                          <p:attrName>ppt_y</p:attrName>
                                        </p:attrNameLst>
                                      </p:cBhvr>
                                      <p:rCtr x="17" y="-164"/>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2" nodeType="clickEffect">
                                  <p:stCondLst>
                                    <p:cond delay="0"/>
                                  </p:stCondLst>
                                  <p:childTnLst>
                                    <p:animMotion origin="layout" path="M 0.03333 -0.32755 L 0.03333 -0.39417 " pathEditMode="relative" rAng="0" ptsTypes="AA">
                                      <p:cBhvr>
                                        <p:cTn id="38" dur="500" fill="hold"/>
                                        <p:tgtEl>
                                          <p:spTgt spid="16"/>
                                        </p:tgtEl>
                                        <p:attrNameLst>
                                          <p:attrName>ppt_x</p:attrName>
                                          <p:attrName>ppt_y</p:attrName>
                                        </p:attrNameLst>
                                      </p:cBhvr>
                                      <p:rCtr x="0" y="-33"/>
                                    </p:animMotion>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0" presetClass="path" presetSubtype="0" accel="50000" decel="50000" fill="hold" grpId="1" nodeType="withEffect">
                                  <p:stCondLst>
                                    <p:cond delay="0"/>
                                  </p:stCondLst>
                                  <p:childTnLst>
                                    <p:animMotion origin="layout" path="M 5.55112E-17 0.00555 L 0.08333 -0.34412 " pathEditMode="relative" rAng="0" ptsTypes="AA">
                                      <p:cBhvr>
                                        <p:cTn id="42" dur="500" fill="hold"/>
                                        <p:tgtEl>
                                          <p:spTgt spid="17"/>
                                        </p:tgtEl>
                                        <p:attrNameLst>
                                          <p:attrName>ppt_x</p:attrName>
                                          <p:attrName>ppt_y</p:attrName>
                                        </p:attrNameLst>
                                      </p:cBhvr>
                                      <p:rCtr x="42" y="-175"/>
                                    </p:animMotion>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2" nodeType="clickEffect">
                                  <p:stCondLst>
                                    <p:cond delay="0"/>
                                  </p:stCondLst>
                                  <p:childTnLst>
                                    <p:animMotion origin="layout" path="M 0.08333 -0.34482 L 0.08333 -0.41142 " pathEditMode="relative" rAng="0" ptsTypes="AA">
                                      <p:cBhvr>
                                        <p:cTn id="46" dur="500" fill="hold"/>
                                        <p:tgtEl>
                                          <p:spTgt spid="17"/>
                                        </p:tgtEl>
                                        <p:attrNameLst>
                                          <p:attrName>ppt_x</p:attrName>
                                          <p:attrName>ppt_y</p:attrName>
                                        </p:attrNameLst>
                                      </p:cBhvr>
                                      <p:rCtr x="0" y="-33"/>
                                    </p:animMotion>
                                  </p:childTnLst>
                                </p:cTn>
                              </p:par>
                              <p:par>
                                <p:cTn id="47" presetID="0" presetClass="path" presetSubtype="0" accel="50000" decel="50000" fill="hold" grpId="3" nodeType="withEffect">
                                  <p:stCondLst>
                                    <p:cond delay="0"/>
                                  </p:stCondLst>
                                  <p:childTnLst>
                                    <p:animMotion origin="layout" path="M 0.03333 -0.39417 L 0.03333 -0.46079 " pathEditMode="relative" rAng="0" ptsTypes="AA">
                                      <p:cBhvr>
                                        <p:cTn id="48" dur="500" fill="hold"/>
                                        <p:tgtEl>
                                          <p:spTgt spid="16"/>
                                        </p:tgtEl>
                                        <p:attrNameLst>
                                          <p:attrName>ppt_x</p:attrName>
                                          <p:attrName>ppt_y</p:attrName>
                                        </p:attrNameLst>
                                      </p:cBhvr>
                                      <p:rCtr x="0" y="-33"/>
                                    </p:animMotion>
                                  </p:childTnLst>
                                </p:cTn>
                              </p:par>
                              <p:par>
                                <p:cTn id="49" presetID="1" presetClass="entr" presetSubtype="0" fill="hold" grpId="1"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0" presetClass="path" presetSubtype="0" accel="50000" decel="50000" fill="hold" grpId="0" nodeType="withEffect">
                                  <p:stCondLst>
                                    <p:cond delay="0"/>
                                  </p:stCondLst>
                                  <p:childTnLst>
                                    <p:animMotion origin="layout" path="M 3.33333E-6 8.29979E-6 L 0.01666 -0.36641 " pathEditMode="relative" ptsTypes="AA">
                                      <p:cBhvr>
                                        <p:cTn id="52" dur="500" fill="hold"/>
                                        <p:tgtEl>
                                          <p:spTgt spid="19"/>
                                        </p:tgtEl>
                                        <p:attrNameLst>
                                          <p:attrName>ppt_x</p:attrName>
                                          <p:attrName>ppt_y</p:attrName>
                                        </p:attrNameLst>
                                      </p:cBhvr>
                                    </p:animMotion>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3" nodeType="clickEffect">
                                  <p:stCondLst>
                                    <p:cond delay="0"/>
                                  </p:stCondLst>
                                  <p:childTnLst>
                                    <p:animEffect transition="out" filter="fade">
                                      <p:cBhvr>
                                        <p:cTn id="56" dur="500"/>
                                        <p:tgtEl>
                                          <p:spTgt spid="24"/>
                                        </p:tgtEl>
                                      </p:cBhvr>
                                    </p:animEffect>
                                    <p:set>
                                      <p:cBhvr>
                                        <p:cTn id="57" dur="1" fill="hold">
                                          <p:stCondLst>
                                            <p:cond delay="499"/>
                                          </p:stCondLst>
                                        </p:cTn>
                                        <p:tgtEl>
                                          <p:spTgt spid="2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0" presetClass="path" presetSubtype="0" accel="50000" decel="50000" fill="hold" grpId="2" nodeType="clickEffect">
                                  <p:stCondLst>
                                    <p:cond delay="0"/>
                                  </p:stCondLst>
                                  <p:childTnLst>
                                    <p:animMotion origin="layout" path="M 0.01666 -0.36086 L -0.03334 -0.07217 " pathEditMode="relative" rAng="0" ptsTypes="AA">
                                      <p:cBhvr>
                                        <p:cTn id="61" dur="500" fill="hold"/>
                                        <p:tgtEl>
                                          <p:spTgt spid="19"/>
                                        </p:tgtEl>
                                        <p:attrNameLst>
                                          <p:attrName>ppt_x</p:attrName>
                                          <p:attrName>ppt_y</p:attrName>
                                        </p:attrNameLst>
                                      </p:cBhvr>
                                      <p:rCtr x="-25" y="144"/>
                                    </p:animMotion>
                                  </p:childTnLst>
                                </p:cTn>
                              </p:par>
                              <p:par>
                                <p:cTn id="62" presetID="0" presetClass="path" presetSubtype="0" accel="50000" decel="50000" fill="hold" grpId="3" nodeType="withEffect">
                                  <p:stCondLst>
                                    <p:cond delay="0"/>
                                  </p:stCondLst>
                                  <p:childTnLst>
                                    <p:animMotion origin="layout" path="M 0.08333 -0.40518 L 0.08333 -0.33857 " pathEditMode="relative" rAng="0" ptsTypes="AA">
                                      <p:cBhvr>
                                        <p:cTn id="63" dur="500" fill="hold"/>
                                        <p:tgtEl>
                                          <p:spTgt spid="17"/>
                                        </p:tgtEl>
                                        <p:attrNameLst>
                                          <p:attrName>ppt_x</p:attrName>
                                          <p:attrName>ppt_y</p:attrName>
                                        </p:attrNameLst>
                                      </p:cBhvr>
                                      <p:rCtr x="0" y="33"/>
                                    </p:animMotion>
                                  </p:childTnLst>
                                </p:cTn>
                              </p:par>
                              <p:par>
                                <p:cTn id="64" presetID="0" presetClass="path" presetSubtype="0" accel="50000" decel="50000" fill="hold" grpId="4" nodeType="withEffect">
                                  <p:stCondLst>
                                    <p:cond delay="0"/>
                                  </p:stCondLst>
                                  <p:childTnLst>
                                    <p:animMotion origin="layout" path="M 0.03333 -0.46079 L 0.03333 -0.39417 " pathEditMode="relative" rAng="0" ptsTypes="AA">
                                      <p:cBhvr>
                                        <p:cTn id="65" dur="500" fill="hold"/>
                                        <p:tgtEl>
                                          <p:spTgt spid="16"/>
                                        </p:tgtEl>
                                        <p:attrNameLst>
                                          <p:attrName>ppt_x</p:attrName>
                                          <p:attrName>ppt_y</p:attrName>
                                        </p:attrNameLst>
                                      </p:cBhvr>
                                      <p:rCtr x="0" y="33"/>
                                    </p:animMotion>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4" nodeType="clickEffect">
                                  <p:stCondLst>
                                    <p:cond delay="0"/>
                                  </p:stCondLst>
                                  <p:childTnLst>
                                    <p:animEffect transition="out" filter="fade">
                                      <p:cBhvr>
                                        <p:cTn id="69" dur="500"/>
                                        <p:tgtEl>
                                          <p:spTgt spid="22"/>
                                        </p:tgtEl>
                                      </p:cBhvr>
                                    </p:animEffect>
                                    <p:set>
                                      <p:cBhvr>
                                        <p:cTn id="70" dur="1" fill="hold">
                                          <p:stCondLst>
                                            <p:cond delay="499"/>
                                          </p:stCondLst>
                                        </p:cTn>
                                        <p:tgtEl>
                                          <p:spTgt spid="2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0" presetClass="path" presetSubtype="0" accel="50000" decel="50000" fill="hold" grpId="5" nodeType="clickEffect">
                                  <p:stCondLst>
                                    <p:cond delay="0"/>
                                  </p:stCondLst>
                                  <p:childTnLst>
                                    <p:animMotion origin="layout" path="M 0.03333 -0.39417 L 0.26667 -0.03886 " pathEditMode="relative" rAng="0" ptsTypes="AA">
                                      <p:cBhvr>
                                        <p:cTn id="74" dur="500" fill="hold"/>
                                        <p:tgtEl>
                                          <p:spTgt spid="16"/>
                                        </p:tgtEl>
                                        <p:attrNameLst>
                                          <p:attrName>ppt_x</p:attrName>
                                          <p:attrName>ppt_y</p:attrName>
                                        </p:attrNameLst>
                                      </p:cBhvr>
                                      <p:rCtr x="117" y="178"/>
                                    </p:animMotion>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childTnLst>
                                </p:cTn>
                              </p:par>
                              <p:par>
                                <p:cTn id="79" presetID="0" presetClass="path" presetSubtype="0" accel="50000" decel="50000" fill="hold" grpId="1" nodeType="withEffect">
                                  <p:stCondLst>
                                    <p:cond delay="0"/>
                                  </p:stCondLst>
                                  <p:childTnLst>
                                    <p:animMotion origin="layout" path="M 0 -1.60962E-6 L 0.01667 -0.28862 " pathEditMode="relative" rAng="0" ptsTypes="AA">
                                      <p:cBhvr>
                                        <p:cTn id="80" dur="500" fill="hold"/>
                                        <p:tgtEl>
                                          <p:spTgt spid="20"/>
                                        </p:tgtEl>
                                        <p:attrNameLst>
                                          <p:attrName>ppt_x</p:attrName>
                                          <p:attrName>ppt_y</p:attrName>
                                        </p:attrNameLst>
                                      </p:cBhvr>
                                      <p:rCtr x="8" y="-1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2" grpId="2" animBg="1"/>
      <p:bldP spid="22" grpId="3" animBg="1"/>
      <p:bldP spid="22" grpId="4" animBg="1"/>
      <p:bldP spid="24" grpId="0" animBg="1"/>
      <p:bldP spid="24" grpId="1" animBg="1"/>
      <p:bldP spid="24" grpId="2" animBg="1"/>
      <p:bldP spid="24" grpId="3" animBg="1"/>
      <p:bldP spid="16" grpId="0" animBg="1"/>
      <p:bldP spid="16" grpId="1" animBg="1"/>
      <p:bldP spid="16" grpId="2" animBg="1"/>
      <p:bldP spid="16" grpId="3" animBg="1"/>
      <p:bldP spid="16" grpId="4" animBg="1"/>
      <p:bldP spid="16" grpId="5" animBg="1"/>
      <p:bldP spid="19" grpId="0" animBg="1"/>
      <p:bldP spid="19" grpId="1" animBg="1"/>
      <p:bldP spid="19" grpId="2" animBg="1"/>
      <p:bldP spid="17" grpId="0" animBg="1"/>
      <p:bldP spid="17" grpId="1" animBg="1"/>
      <p:bldP spid="17" grpId="2" animBg="1"/>
      <p:bldP spid="17" grpId="3" animBg="1"/>
      <p:bldP spid="20" grpId="0" animBg="1"/>
      <p:bldP spid="20"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signEventTitleSlideImg.png"/>
          <p:cNvPicPr>
            <a:picLocks noChangeAspect="1"/>
          </p:cNvPicPr>
          <p:nvPr/>
        </p:nvPicPr>
        <p:blipFill>
          <a:blip r:embed="rId2" cstate="print"/>
          <a:stretch>
            <a:fillRect/>
          </a:stretch>
        </p:blipFill>
        <p:spPr>
          <a:xfrm>
            <a:off x="0" y="2571744"/>
            <a:ext cx="9144000" cy="3780500"/>
          </a:xfrm>
          <a:prstGeom prst="rect">
            <a:avLst/>
          </a:prstGeom>
        </p:spPr>
      </p:pic>
      <p:sp>
        <p:nvSpPr>
          <p:cNvPr id="2" name="Title 1"/>
          <p:cNvSpPr>
            <a:spLocks noGrp="1"/>
          </p:cNvSpPr>
          <p:nvPr>
            <p:ph type="title"/>
          </p:nvPr>
        </p:nvSpPr>
        <p:spPr/>
        <p:txBody>
          <a:bodyPr/>
          <a:lstStyle/>
          <a:p>
            <a:r>
              <a:rPr lang="en-GB" dirty="0" smtClean="0"/>
              <a:t>Demo Time	</a:t>
            </a:r>
            <a:endParaRPr lang="en-GB" dirty="0"/>
          </a:p>
        </p:txBody>
      </p:sp>
      <p:sp>
        <p:nvSpPr>
          <p:cNvPr id="3" name="Content Placeholder 2"/>
          <p:cNvSpPr>
            <a:spLocks noGrp="1"/>
          </p:cNvSpPr>
          <p:nvPr>
            <p:ph idx="1"/>
          </p:nvPr>
        </p:nvSpPr>
        <p:spPr>
          <a:xfrm>
            <a:off x="485804" y="785794"/>
            <a:ext cx="8229600" cy="4554551"/>
          </a:xfrm>
        </p:spPr>
        <p:txBody>
          <a:bodyPr>
            <a:normAutofit fontScale="85000" lnSpcReduction="20000"/>
          </a:bodyPr>
          <a:lstStyle/>
          <a:p>
            <a:pPr algn="ctr">
              <a:buNone/>
            </a:pPr>
            <a:endParaRPr lang="en-GB" sz="6500" dirty="0" smtClean="0"/>
          </a:p>
          <a:p>
            <a:pPr algn="ctr">
              <a:buNone/>
            </a:pPr>
            <a:r>
              <a:rPr lang="en-GB" sz="9300" dirty="0" smtClean="0"/>
              <a:t>“All Hail Murphy!”*</a:t>
            </a:r>
            <a:br>
              <a:rPr lang="en-GB" sz="9300"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sz="2000" dirty="0">
              <a:solidFill>
                <a:schemeClr val="bg1">
                  <a:lumMod val="50000"/>
                </a:schemeClr>
              </a:solidFill>
            </a:endParaRPr>
          </a:p>
        </p:txBody>
      </p:sp>
      <p:sp>
        <p:nvSpPr>
          <p:cNvPr id="5" name="Rectangle 4"/>
          <p:cNvSpPr/>
          <p:nvPr/>
        </p:nvSpPr>
        <p:spPr>
          <a:xfrm>
            <a:off x="4071934" y="6143644"/>
            <a:ext cx="4572000" cy="523220"/>
          </a:xfrm>
          <a:prstGeom prst="rect">
            <a:avLst/>
          </a:prstGeom>
        </p:spPr>
        <p:txBody>
          <a:bodyPr>
            <a:spAutoFit/>
          </a:bodyPr>
          <a:lstStyle/>
          <a:p>
            <a:pPr algn="r"/>
            <a:r>
              <a:rPr lang="en-GB" sz="1400" dirty="0" smtClean="0">
                <a:solidFill>
                  <a:schemeClr val="bg1">
                    <a:lumMod val="50000"/>
                  </a:schemeClr>
                </a:solidFill>
              </a:rPr>
              <a:t>* </a:t>
            </a:r>
            <a:r>
              <a:rPr lang="en-GB" sz="1400" dirty="0" smtClean="0">
                <a:solidFill>
                  <a:schemeClr val="bg1">
                    <a:lumMod val="50000"/>
                  </a:schemeClr>
                </a:solidFill>
              </a:rPr>
              <a:t>An </a:t>
            </a:r>
            <a:r>
              <a:rPr lang="en-GB" sz="1400" dirty="0" smtClean="0">
                <a:solidFill>
                  <a:schemeClr val="bg1">
                    <a:lumMod val="50000"/>
                  </a:schemeClr>
                </a:solidFill>
              </a:rPr>
              <a:t>appeasement for the mischievous</a:t>
            </a:r>
            <a:br>
              <a:rPr lang="en-GB" sz="1400" dirty="0" smtClean="0">
                <a:solidFill>
                  <a:schemeClr val="bg1">
                    <a:lumMod val="50000"/>
                  </a:schemeClr>
                </a:solidFill>
              </a:rPr>
            </a:br>
            <a:r>
              <a:rPr lang="en-GB" sz="1400" dirty="0" smtClean="0">
                <a:solidFill>
                  <a:schemeClr val="bg1">
                    <a:lumMod val="50000"/>
                  </a:schemeClr>
                </a:solidFill>
              </a:rPr>
              <a:t>demo gods.</a:t>
            </a:r>
            <a:endParaRPr lang="en-GB" sz="1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Easy wins with P/LINQ</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Uses TPL</a:t>
            </a:r>
          </a:p>
          <a:p>
            <a:r>
              <a:rPr lang="en-GB" dirty="0" err="1" smtClean="0"/>
              <a:t>IParallelEnumerable</a:t>
            </a:r>
            <a:r>
              <a:rPr lang="en-GB" dirty="0" smtClean="0"/>
              <a:t>&lt;T&gt;</a:t>
            </a:r>
          </a:p>
          <a:p>
            <a:r>
              <a:rPr lang="en-GB" dirty="0" err="1" smtClean="0"/>
              <a:t>Parallel.AsParallell</a:t>
            </a:r>
            <a:r>
              <a:rPr lang="en-GB" dirty="0" smtClean="0"/>
              <a:t>&lt;T&gt;</a:t>
            </a:r>
          </a:p>
          <a:p>
            <a:r>
              <a:rPr lang="en-GB" dirty="0" smtClean="0"/>
              <a:t>Migration to LINQ a good first step to parallelisation</a:t>
            </a:r>
          </a:p>
          <a:p>
            <a:r>
              <a:rPr lang="en-GB" dirty="0" smtClean="0"/>
              <a:t>Also </a:t>
            </a:r>
            <a:r>
              <a:rPr lang="en-GB" dirty="0" err="1" smtClean="0"/>
              <a:t>Parallel.Foreach</a:t>
            </a:r>
            <a:endParaRPr lang="en-GB" dirty="0" smtClean="0"/>
          </a:p>
          <a:p>
            <a:r>
              <a:rPr lang="en-GB" dirty="0" smtClean="0"/>
              <a:t>Choose carefully for best performance; but either is probably better than the alternatives.</a:t>
            </a:r>
          </a:p>
          <a:p>
            <a:r>
              <a:rPr lang="en-GB" dirty="0" smtClean="0"/>
              <a:t>Lots of knobs.</a:t>
            </a:r>
          </a:p>
          <a:p>
            <a:r>
              <a:rPr lang="en-GB" u="sng" dirty="0" smtClean="0">
                <a:solidFill>
                  <a:schemeClr val="accent6">
                    <a:lumMod val="75000"/>
                  </a:schemeClr>
                </a:solidFill>
              </a:rPr>
              <a:t>http://blogs.msdn.com/pfxteam/archive/2010/04/21/9997559.aspx</a:t>
            </a:r>
            <a:endParaRPr lang="en-GB" u="sng" dirty="0">
              <a:solidFill>
                <a:schemeClr val="accent6">
                  <a:lumMod val="75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348" y="1244632"/>
            <a:ext cx="7786742" cy="3970318"/>
          </a:xfrm>
          <a:prstGeom prst="rect">
            <a:avLst/>
          </a:prstGeom>
        </p:spPr>
        <p:txBody>
          <a:bodyPr wrap="square">
            <a:spAutoFit/>
          </a:bodyPr>
          <a:lstStyle/>
          <a:p>
            <a:r>
              <a:rPr lang="en-GB" dirty="0" smtClean="0"/>
              <a:t>public static </a:t>
            </a:r>
            <a:r>
              <a:rPr lang="en-GB" dirty="0" err="1" smtClean="0"/>
              <a:t>IEnumerable</a:t>
            </a:r>
            <a:r>
              <a:rPr lang="en-GB" dirty="0" smtClean="0"/>
              <a:t>&lt;T&gt; Zipping&lt;T&gt;(</a:t>
            </a:r>
            <a:r>
              <a:rPr lang="en-GB" dirty="0" err="1" smtClean="0"/>
              <a:t>IEnumerable</a:t>
            </a:r>
            <a:r>
              <a:rPr lang="en-GB" dirty="0" smtClean="0"/>
              <a:t>&lt;T&gt; a, </a:t>
            </a:r>
            <a:r>
              <a:rPr lang="en-GB" dirty="0" err="1" smtClean="0"/>
              <a:t>IEnumerable</a:t>
            </a:r>
            <a:r>
              <a:rPr lang="en-GB" dirty="0" smtClean="0"/>
              <a:t>&lt;T&gt; b) </a:t>
            </a:r>
          </a:p>
          <a:p>
            <a:r>
              <a:rPr lang="en-GB" dirty="0" smtClean="0"/>
              <a:t>{ </a:t>
            </a:r>
          </a:p>
          <a:p>
            <a:r>
              <a:rPr lang="en-GB" dirty="0" smtClean="0"/>
              <a:t>    return  </a:t>
            </a:r>
          </a:p>
          <a:p>
            <a:r>
              <a:rPr lang="en-GB" dirty="0" smtClean="0"/>
              <a:t>        a </a:t>
            </a:r>
          </a:p>
          <a:p>
            <a:r>
              <a:rPr lang="en-GB" dirty="0" smtClean="0"/>
              <a:t>        .</a:t>
            </a:r>
            <a:r>
              <a:rPr lang="en-GB" dirty="0" err="1" smtClean="0"/>
              <a:t>AsParallel</a:t>
            </a:r>
            <a:r>
              <a:rPr lang="en-GB" dirty="0" smtClean="0"/>
              <a:t>() </a:t>
            </a:r>
          </a:p>
          <a:p>
            <a:r>
              <a:rPr lang="en-GB" dirty="0" smtClean="0"/>
              <a:t>        .</a:t>
            </a:r>
            <a:r>
              <a:rPr lang="en-GB" dirty="0" err="1" smtClean="0"/>
              <a:t>AsOrdered</a:t>
            </a:r>
            <a:r>
              <a:rPr lang="en-GB" dirty="0" smtClean="0"/>
              <a:t>() </a:t>
            </a:r>
          </a:p>
          <a:p>
            <a:r>
              <a:rPr lang="en-GB" dirty="0" smtClean="0"/>
              <a:t>        .Select(element =&gt; </a:t>
            </a:r>
            <a:r>
              <a:rPr lang="en-GB" dirty="0" err="1" smtClean="0"/>
              <a:t>ExpensiveComputation</a:t>
            </a:r>
            <a:r>
              <a:rPr lang="en-GB" dirty="0" smtClean="0"/>
              <a:t>(element)) </a:t>
            </a:r>
          </a:p>
          <a:p>
            <a:r>
              <a:rPr lang="en-GB" dirty="0" smtClean="0"/>
              <a:t>        .Zip( </a:t>
            </a:r>
          </a:p>
          <a:p>
            <a:r>
              <a:rPr lang="en-GB" dirty="0" smtClean="0"/>
              <a:t>             b </a:t>
            </a:r>
          </a:p>
          <a:p>
            <a:r>
              <a:rPr lang="en-GB" dirty="0" smtClean="0"/>
              <a:t>             .</a:t>
            </a:r>
            <a:r>
              <a:rPr lang="en-GB" dirty="0" err="1" smtClean="0"/>
              <a:t>AsParallel</a:t>
            </a:r>
            <a:r>
              <a:rPr lang="en-GB" dirty="0" smtClean="0"/>
              <a:t>() </a:t>
            </a:r>
          </a:p>
          <a:p>
            <a:r>
              <a:rPr lang="en-GB" dirty="0" smtClean="0"/>
              <a:t>             .</a:t>
            </a:r>
            <a:r>
              <a:rPr lang="en-GB" dirty="0" err="1" smtClean="0"/>
              <a:t>AsOrdered</a:t>
            </a:r>
            <a:r>
              <a:rPr lang="en-GB" dirty="0" smtClean="0"/>
              <a:t>() </a:t>
            </a:r>
          </a:p>
          <a:p>
            <a:r>
              <a:rPr lang="en-GB" dirty="0" smtClean="0"/>
              <a:t>             .Select(element =&gt; </a:t>
            </a:r>
            <a:r>
              <a:rPr lang="en-GB" dirty="0" err="1" smtClean="0"/>
              <a:t>DifferentExpensiveComputation</a:t>
            </a:r>
            <a:r>
              <a:rPr lang="en-GB" dirty="0" smtClean="0"/>
              <a:t>(element)), </a:t>
            </a:r>
          </a:p>
          <a:p>
            <a:r>
              <a:rPr lang="en-GB" dirty="0" smtClean="0"/>
              <a:t>             (</a:t>
            </a:r>
            <a:r>
              <a:rPr lang="en-GB" dirty="0" err="1" smtClean="0"/>
              <a:t>a_element</a:t>
            </a:r>
            <a:r>
              <a:rPr lang="en-GB" dirty="0" smtClean="0"/>
              <a:t>, </a:t>
            </a:r>
            <a:r>
              <a:rPr lang="en-GB" dirty="0" err="1" smtClean="0"/>
              <a:t>b_element</a:t>
            </a:r>
            <a:r>
              <a:rPr lang="en-GB" dirty="0" smtClean="0"/>
              <a:t>) =&gt; Combine(</a:t>
            </a:r>
            <a:r>
              <a:rPr lang="en-GB" dirty="0" err="1" smtClean="0"/>
              <a:t>a_element,b_element</a:t>
            </a:r>
            <a:r>
              <a:rPr lang="en-GB" dirty="0" smtClean="0"/>
              <a:t>));     </a:t>
            </a:r>
          </a:p>
          <a:p>
            <a:r>
              <a:rPr lang="en-GB" dirty="0" smtClean="0"/>
              <a:t>}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Moore’s </a:t>
            </a:r>
            <a:r>
              <a:rPr lang="en-GB" dirty="0" smtClean="0"/>
              <a:t>Law</a:t>
            </a:r>
            <a:br>
              <a:rPr lang="en-GB" dirty="0" smtClean="0"/>
            </a:br>
            <a:r>
              <a:rPr lang="en-GB" sz="1600" dirty="0" smtClean="0"/>
              <a:t>April 19 1965</a:t>
            </a:r>
            <a:endParaRPr lang="en-GB" sz="1600" dirty="0"/>
          </a:p>
        </p:txBody>
      </p:sp>
      <p:sp>
        <p:nvSpPr>
          <p:cNvPr id="3" name="Content Placeholder 2"/>
          <p:cNvSpPr>
            <a:spLocks noGrp="1"/>
          </p:cNvSpPr>
          <p:nvPr>
            <p:ph idx="1"/>
          </p:nvPr>
        </p:nvSpPr>
        <p:spPr/>
        <p:txBody>
          <a:bodyPr>
            <a:normAutofit/>
          </a:bodyPr>
          <a:lstStyle/>
          <a:p>
            <a:r>
              <a:rPr lang="en-GB" dirty="0" smtClean="0"/>
              <a:t>Transistor count and computing power double every 2* years for same cost.</a:t>
            </a:r>
          </a:p>
          <a:p>
            <a:r>
              <a:rPr lang="en-GB" sz="1800" dirty="0" smtClean="0"/>
              <a:t>Law#2</a:t>
            </a:r>
          </a:p>
          <a:p>
            <a:r>
              <a:rPr lang="en-GB" sz="1800" dirty="0" smtClean="0"/>
              <a:t>Manufacturing plant costs double at the same time.</a:t>
            </a:r>
          </a:p>
          <a:p>
            <a:endParaRPr lang="en-GB" dirty="0" smtClean="0"/>
          </a:p>
          <a:p>
            <a:r>
              <a:rPr lang="en-GB" sz="2400" u="sng" dirty="0" smtClean="0">
                <a:solidFill>
                  <a:schemeClr val="accent6">
                    <a:lumMod val="75000"/>
                  </a:schemeClr>
                </a:solidFill>
              </a:rPr>
              <a:t>http://www.wired.com/thisdayintech/tag/moores-law</a:t>
            </a:r>
            <a:r>
              <a:rPr lang="en-GB" sz="2400" u="sng" dirty="0" smtClean="0">
                <a:solidFill>
                  <a:schemeClr val="accent6">
                    <a:lumMod val="75000"/>
                  </a:schemeClr>
                </a:solidFill>
              </a:rPr>
              <a:t>/</a:t>
            </a:r>
          </a:p>
          <a:p>
            <a:endParaRPr lang="en-GB" sz="2400" dirty="0" smtClean="0"/>
          </a:p>
          <a:p>
            <a:r>
              <a:rPr lang="en-GB" sz="2400" u="sng" dirty="0" smtClean="0">
                <a:solidFill>
                  <a:schemeClr val="accent6">
                    <a:lumMod val="75000"/>
                  </a:schemeClr>
                </a:solidFill>
              </a:rPr>
              <a:t>ftp://</a:t>
            </a:r>
            <a:r>
              <a:rPr lang="en-GB" sz="2400" u="sng" dirty="0" smtClean="0">
                <a:solidFill>
                  <a:schemeClr val="accent6">
                    <a:lumMod val="75000"/>
                  </a:schemeClr>
                </a:solidFill>
              </a:rPr>
              <a:t>download.intel.com/museum/Moores_Law/Articles-Press_Releases/Gordon_Moore_1965_Article.pdf</a:t>
            </a:r>
            <a:endParaRPr lang="en-GB" sz="2400" u="sng" dirty="0" smtClean="0">
              <a:solidFill>
                <a:schemeClr val="accent6">
                  <a:lumMod val="75000"/>
                </a:schemeClr>
              </a:solidFill>
            </a:endParaRPr>
          </a:p>
        </p:txBody>
      </p:sp>
      <p:sp>
        <p:nvSpPr>
          <p:cNvPr id="4" name="Rectangle 3"/>
          <p:cNvSpPr/>
          <p:nvPr/>
        </p:nvSpPr>
        <p:spPr>
          <a:xfrm>
            <a:off x="6286512" y="5929330"/>
            <a:ext cx="2266454" cy="369332"/>
          </a:xfrm>
          <a:prstGeom prst="rect">
            <a:avLst/>
          </a:prstGeom>
        </p:spPr>
        <p:txBody>
          <a:bodyPr wrap="none">
            <a:spAutoFit/>
          </a:bodyPr>
          <a:lstStyle/>
          <a:p>
            <a:r>
              <a:rPr lang="en-GB" dirty="0" smtClean="0">
                <a:solidFill>
                  <a:schemeClr val="bg1">
                    <a:lumMod val="50000"/>
                  </a:schemeClr>
                </a:solidFill>
              </a:rPr>
              <a:t>* originally 18 months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1357298"/>
            <a:ext cx="7929618" cy="3970318"/>
          </a:xfrm>
          <a:prstGeom prst="rect">
            <a:avLst/>
          </a:prstGeom>
        </p:spPr>
        <p:txBody>
          <a:bodyPr wrap="square">
            <a:spAutoFit/>
          </a:bodyPr>
          <a:lstStyle/>
          <a:p>
            <a:r>
              <a:rPr lang="en-GB" dirty="0" smtClean="0"/>
              <a:t>public static </a:t>
            </a:r>
            <a:r>
              <a:rPr lang="en-GB" dirty="0" err="1" smtClean="0"/>
              <a:t>IEnumerable</a:t>
            </a:r>
            <a:r>
              <a:rPr lang="en-GB" dirty="0" smtClean="0"/>
              <a:t>&lt;T&gt; Zipping&lt;T&gt;(</a:t>
            </a:r>
            <a:r>
              <a:rPr lang="en-GB" dirty="0" err="1" smtClean="0"/>
              <a:t>IEnumerable</a:t>
            </a:r>
            <a:r>
              <a:rPr lang="en-GB" dirty="0" smtClean="0"/>
              <a:t>&lt;T&gt; a, </a:t>
            </a:r>
            <a:r>
              <a:rPr lang="en-GB" dirty="0" err="1" smtClean="0"/>
              <a:t>IEnumerable</a:t>
            </a:r>
            <a:r>
              <a:rPr lang="en-GB" dirty="0" smtClean="0"/>
              <a:t>&lt;T&gt; b) </a:t>
            </a:r>
          </a:p>
          <a:p>
            <a:r>
              <a:rPr lang="en-GB" dirty="0" smtClean="0"/>
              <a:t>{ </a:t>
            </a:r>
          </a:p>
          <a:p>
            <a:r>
              <a:rPr lang="en-GB" dirty="0" smtClean="0"/>
              <a:t>    </a:t>
            </a:r>
            <a:r>
              <a:rPr lang="en-GB" dirty="0" err="1" smtClean="0"/>
              <a:t>var</a:t>
            </a:r>
            <a:r>
              <a:rPr lang="en-GB" dirty="0" smtClean="0"/>
              <a:t> </a:t>
            </a:r>
            <a:r>
              <a:rPr lang="en-GB" dirty="0" err="1" smtClean="0"/>
              <a:t>numElements</a:t>
            </a:r>
            <a:r>
              <a:rPr lang="en-GB" dirty="0" smtClean="0"/>
              <a:t> = </a:t>
            </a:r>
            <a:r>
              <a:rPr lang="en-GB" dirty="0" err="1" smtClean="0"/>
              <a:t>Math.Min</a:t>
            </a:r>
            <a:r>
              <a:rPr lang="en-GB" dirty="0" smtClean="0"/>
              <a:t>(</a:t>
            </a:r>
            <a:r>
              <a:rPr lang="en-GB" dirty="0" err="1" smtClean="0"/>
              <a:t>a.Count</a:t>
            </a:r>
            <a:r>
              <a:rPr lang="en-GB" dirty="0" smtClean="0"/>
              <a:t>(), </a:t>
            </a:r>
            <a:r>
              <a:rPr lang="en-GB" dirty="0" err="1" smtClean="0"/>
              <a:t>b.Count</a:t>
            </a:r>
            <a:r>
              <a:rPr lang="en-GB" dirty="0" smtClean="0"/>
              <a:t>()); </a:t>
            </a:r>
          </a:p>
          <a:p>
            <a:r>
              <a:rPr lang="en-GB" dirty="0" smtClean="0"/>
              <a:t>    </a:t>
            </a:r>
            <a:r>
              <a:rPr lang="en-GB" dirty="0" err="1" smtClean="0"/>
              <a:t>var</a:t>
            </a:r>
            <a:r>
              <a:rPr lang="en-GB" dirty="0" smtClean="0"/>
              <a:t> result = new T[</a:t>
            </a:r>
            <a:r>
              <a:rPr lang="en-GB" dirty="0" err="1" smtClean="0"/>
              <a:t>numElements</a:t>
            </a:r>
            <a:r>
              <a:rPr lang="en-GB" dirty="0" smtClean="0"/>
              <a:t>]; </a:t>
            </a:r>
          </a:p>
          <a:p>
            <a:r>
              <a:rPr lang="en-GB" dirty="0" smtClean="0"/>
              <a:t>    </a:t>
            </a:r>
            <a:r>
              <a:rPr lang="en-GB" dirty="0" err="1" smtClean="0"/>
              <a:t>Parallel.ForEach</a:t>
            </a:r>
            <a:r>
              <a:rPr lang="en-GB" dirty="0" smtClean="0"/>
              <a:t>(a, </a:t>
            </a:r>
          </a:p>
          <a:p>
            <a:r>
              <a:rPr lang="en-GB" dirty="0" smtClean="0"/>
              <a:t>        (element, </a:t>
            </a:r>
            <a:r>
              <a:rPr lang="en-GB" dirty="0" err="1" smtClean="0"/>
              <a:t>loopstate</a:t>
            </a:r>
            <a:r>
              <a:rPr lang="en-GB" dirty="0" smtClean="0"/>
              <a:t>, index) =&gt; </a:t>
            </a:r>
          </a:p>
          <a:p>
            <a:r>
              <a:rPr lang="en-GB" dirty="0" smtClean="0"/>
              <a:t>        { </a:t>
            </a:r>
          </a:p>
          <a:p>
            <a:r>
              <a:rPr lang="en-GB" dirty="0" smtClean="0"/>
              <a:t>            </a:t>
            </a:r>
            <a:r>
              <a:rPr lang="en-GB" dirty="0" err="1" smtClean="0"/>
              <a:t>var</a:t>
            </a:r>
            <a:r>
              <a:rPr lang="en-GB" dirty="0" smtClean="0"/>
              <a:t> </a:t>
            </a:r>
            <a:r>
              <a:rPr lang="en-GB" dirty="0" err="1" smtClean="0"/>
              <a:t>a_element</a:t>
            </a:r>
            <a:r>
              <a:rPr lang="en-GB" dirty="0" smtClean="0"/>
              <a:t> = </a:t>
            </a:r>
            <a:r>
              <a:rPr lang="en-GB" dirty="0" err="1" smtClean="0"/>
              <a:t>ExpensiveComputation</a:t>
            </a:r>
            <a:r>
              <a:rPr lang="en-GB" dirty="0" smtClean="0"/>
              <a:t>(element); </a:t>
            </a:r>
          </a:p>
          <a:p>
            <a:r>
              <a:rPr lang="en-GB" dirty="0" smtClean="0"/>
              <a:t>            </a:t>
            </a:r>
            <a:r>
              <a:rPr lang="en-GB" dirty="0" err="1" smtClean="0"/>
              <a:t>var</a:t>
            </a:r>
            <a:r>
              <a:rPr lang="en-GB" dirty="0" smtClean="0"/>
              <a:t> </a:t>
            </a:r>
            <a:r>
              <a:rPr lang="en-GB" dirty="0" err="1" smtClean="0"/>
              <a:t>b_element</a:t>
            </a:r>
            <a:r>
              <a:rPr lang="en-GB" dirty="0" smtClean="0"/>
              <a:t> = </a:t>
            </a:r>
            <a:r>
              <a:rPr lang="en-GB" dirty="0" err="1" smtClean="0"/>
              <a:t>DifferentExpensiveComputation</a:t>
            </a:r>
            <a:r>
              <a:rPr lang="en-GB" dirty="0" smtClean="0"/>
              <a:t>(</a:t>
            </a:r>
            <a:r>
              <a:rPr lang="en-GB" dirty="0" err="1" smtClean="0"/>
              <a:t>b.ElementAt</a:t>
            </a:r>
            <a:r>
              <a:rPr lang="en-GB" dirty="0" smtClean="0"/>
              <a:t>(index)); </a:t>
            </a:r>
          </a:p>
          <a:p>
            <a:r>
              <a:rPr lang="en-GB" dirty="0" smtClean="0"/>
              <a:t>            result[index] = Combine(</a:t>
            </a:r>
            <a:r>
              <a:rPr lang="en-GB" dirty="0" err="1" smtClean="0"/>
              <a:t>a_element</a:t>
            </a:r>
            <a:r>
              <a:rPr lang="en-GB" dirty="0" smtClean="0"/>
              <a:t>, </a:t>
            </a:r>
            <a:r>
              <a:rPr lang="en-GB" dirty="0" err="1" smtClean="0"/>
              <a:t>b_element</a:t>
            </a:r>
            <a:r>
              <a:rPr lang="en-GB" dirty="0" smtClean="0"/>
              <a:t>); </a:t>
            </a:r>
          </a:p>
          <a:p>
            <a:r>
              <a:rPr lang="en-GB" dirty="0" smtClean="0"/>
              <a:t> </a:t>
            </a:r>
          </a:p>
          <a:p>
            <a:r>
              <a:rPr lang="en-GB" dirty="0" smtClean="0"/>
              <a:t>        }); </a:t>
            </a:r>
          </a:p>
          <a:p>
            <a:r>
              <a:rPr lang="en-GB" dirty="0" smtClean="0"/>
              <a:t>    return result; </a:t>
            </a:r>
          </a:p>
          <a:p>
            <a:r>
              <a:rPr lang="en-GB" dirty="0" smtClean="0"/>
              <a:t>} </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TPL - Task is Your New Best Friend</a:t>
            </a:r>
            <a:endParaRPr lang="en-US" dirty="0"/>
          </a:p>
        </p:txBody>
      </p:sp>
      <p:sp>
        <p:nvSpPr>
          <p:cNvPr id="3" name="Content Placeholder 2"/>
          <p:cNvSpPr>
            <a:spLocks noGrp="1"/>
          </p:cNvSpPr>
          <p:nvPr>
            <p:ph idx="1"/>
          </p:nvPr>
        </p:nvSpPr>
        <p:spPr>
          <a:xfrm>
            <a:off x="381000" y="1447799"/>
            <a:ext cx="8382000" cy="4903382"/>
          </a:xfrm>
        </p:spPr>
        <p:txBody>
          <a:bodyPr>
            <a:normAutofit lnSpcReduction="10000"/>
          </a:bodyPr>
          <a:lstStyle/>
          <a:p>
            <a:r>
              <a:rPr lang="en-US" dirty="0" err="1" smtClean="0"/>
              <a:t>ThreadPool.QueueUserWorkItem</a:t>
            </a:r>
            <a:endParaRPr lang="en-US" dirty="0" smtClean="0"/>
          </a:p>
          <a:p>
            <a:pPr lvl="1"/>
            <a:r>
              <a:rPr lang="en-US" dirty="0" smtClean="0"/>
              <a:t>Great for fire-and-forget</a:t>
            </a:r>
          </a:p>
          <a:p>
            <a:pPr lvl="1"/>
            <a:r>
              <a:rPr lang="en-US" dirty="0" smtClean="0"/>
              <a:t>But what about…</a:t>
            </a:r>
          </a:p>
          <a:p>
            <a:pPr lvl="2"/>
            <a:r>
              <a:rPr lang="en-US" dirty="0" smtClean="0"/>
              <a:t>Waiting</a:t>
            </a:r>
          </a:p>
          <a:p>
            <a:pPr lvl="2"/>
            <a:r>
              <a:rPr lang="en-US" dirty="0" smtClean="0"/>
              <a:t>Canceling</a:t>
            </a:r>
          </a:p>
          <a:p>
            <a:pPr lvl="2"/>
            <a:r>
              <a:rPr lang="en-US" dirty="0" smtClean="0"/>
              <a:t>Continuing</a:t>
            </a:r>
          </a:p>
          <a:p>
            <a:pPr lvl="2"/>
            <a:r>
              <a:rPr lang="en-US" dirty="0" smtClean="0"/>
              <a:t>Composing</a:t>
            </a:r>
          </a:p>
          <a:p>
            <a:pPr lvl="2"/>
            <a:r>
              <a:rPr lang="en-US" dirty="0" smtClean="0"/>
              <a:t>Exceptions</a:t>
            </a:r>
          </a:p>
          <a:p>
            <a:pPr lvl="2"/>
            <a:r>
              <a:rPr lang="en-US" dirty="0" smtClean="0"/>
              <a:t>Dataflow</a:t>
            </a:r>
          </a:p>
          <a:p>
            <a:pPr lvl="2"/>
            <a:r>
              <a:rPr lang="en-US" dirty="0" smtClean="0"/>
              <a:t>Debugging</a:t>
            </a:r>
          </a:p>
          <a:p>
            <a:pPr lvl="2"/>
            <a:r>
              <a:rPr lang="en-US" dirty="0" smtClean="0"/>
              <a:t>…</a:t>
            </a:r>
          </a:p>
        </p:txBody>
      </p:sp>
    </p:spTree>
    <p:extLst>
      <p:ext uri="{BB962C8B-B14F-4D97-AF65-F5344CB8AC3E}">
        <p14:creationId xmlns:p14="http://schemas.microsoft.com/office/powerpoint/2010/main" xmlns="" val="18790461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0"/>
          </a:xfrm>
        </p:spPr>
        <p:txBody>
          <a:bodyPr/>
          <a:lstStyle/>
          <a:p>
            <a:r>
              <a:rPr lang="en-GB" dirty="0" smtClean="0"/>
              <a:t>Demo Time	</a:t>
            </a:r>
            <a:endParaRPr lang="en-GB" dirty="0"/>
          </a:p>
        </p:txBody>
      </p:sp>
      <p:pic>
        <p:nvPicPr>
          <p:cNvPr id="5" name="Picture 4" descr="barryDemo.png"/>
          <p:cNvPicPr>
            <a:picLocks noChangeAspect="1"/>
          </p:cNvPicPr>
          <p:nvPr/>
        </p:nvPicPr>
        <p:blipFill>
          <a:blip r:embed="rId2" cstate="print"/>
          <a:stretch>
            <a:fillRect/>
          </a:stretch>
        </p:blipFill>
        <p:spPr>
          <a:xfrm>
            <a:off x="1052512" y="509609"/>
            <a:ext cx="7038975" cy="5991225"/>
          </a:xfrm>
          <a:prstGeom prst="rect">
            <a:avLst/>
          </a:prstGeom>
        </p:spPr>
      </p:pic>
      <p:sp>
        <p:nvSpPr>
          <p:cNvPr id="7" name="Content Placeholder 6"/>
          <p:cNvSpPr>
            <a:spLocks noGrp="1"/>
          </p:cNvSpPr>
          <p:nvPr>
            <p:ph idx="1"/>
          </p:nvPr>
        </p:nvSpPr>
        <p:spPr/>
        <p:txBody>
          <a:bodyPr/>
          <a:lstStyle/>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IObserver</a:t>
            </a:r>
            <a:r>
              <a:rPr lang="en-GB" dirty="0" smtClean="0"/>
              <a:t>&lt;T&gt;,</a:t>
            </a:r>
            <a:r>
              <a:rPr lang="en-GB" dirty="0" err="1" smtClean="0"/>
              <a:t>IObservable</a:t>
            </a:r>
            <a:r>
              <a:rPr lang="en-GB" dirty="0" smtClean="0"/>
              <a:t>&lt;T&gt;</a:t>
            </a:r>
            <a:endParaRPr lang="en-GB" dirty="0"/>
          </a:p>
        </p:txBody>
      </p:sp>
      <p:sp>
        <p:nvSpPr>
          <p:cNvPr id="3" name="Content Placeholder 2"/>
          <p:cNvSpPr>
            <a:spLocks noGrp="1"/>
          </p:cNvSpPr>
          <p:nvPr>
            <p:ph idx="1"/>
          </p:nvPr>
        </p:nvSpPr>
        <p:spPr/>
        <p:txBody>
          <a:bodyPr>
            <a:normAutofit fontScale="92500"/>
          </a:bodyPr>
          <a:lstStyle/>
          <a:p>
            <a:r>
              <a:rPr lang="en-GB" dirty="0" smtClean="0"/>
              <a:t>Part of the Rx Reactive Framework</a:t>
            </a:r>
          </a:p>
          <a:p>
            <a:r>
              <a:rPr lang="en-GB" dirty="0" smtClean="0"/>
              <a:t>Duality of </a:t>
            </a:r>
            <a:r>
              <a:rPr lang="en-GB" dirty="0" err="1" smtClean="0"/>
              <a:t>IEnumerable</a:t>
            </a:r>
            <a:r>
              <a:rPr lang="en-GB" dirty="0" smtClean="0"/>
              <a:t>&lt;T&gt;; </a:t>
            </a:r>
            <a:r>
              <a:rPr lang="en-GB" dirty="0" err="1" smtClean="0"/>
              <a:t>ie</a:t>
            </a:r>
            <a:r>
              <a:rPr lang="en-GB" dirty="0" smtClean="0"/>
              <a:t>. Push versus pull</a:t>
            </a:r>
          </a:p>
          <a:p>
            <a:r>
              <a:rPr lang="en-GB" dirty="0" smtClean="0"/>
              <a:t>Good for replacing events; Asynchronous I/O Programming</a:t>
            </a:r>
          </a:p>
          <a:p>
            <a:r>
              <a:rPr lang="en-GB" dirty="0" smtClean="0"/>
              <a:t>Used in </a:t>
            </a:r>
            <a:r>
              <a:rPr lang="en-GB" dirty="0" err="1" smtClean="0"/>
              <a:t>Sliverlight</a:t>
            </a:r>
            <a:r>
              <a:rPr lang="en-GB" dirty="0" smtClean="0"/>
              <a:t> Toolkit for Unit Test</a:t>
            </a:r>
          </a:p>
          <a:p>
            <a:r>
              <a:rPr lang="en-GB" dirty="0" smtClean="0"/>
              <a:t>See “</a:t>
            </a:r>
            <a:r>
              <a:rPr lang="en-GB" dirty="0" err="1" smtClean="0"/>
              <a:t>BurningMonk”’s</a:t>
            </a:r>
            <a:r>
              <a:rPr lang="en-GB" dirty="0" smtClean="0"/>
              <a:t> article on Drag and Drop and </a:t>
            </a:r>
            <a:r>
              <a:rPr lang="en-GB" dirty="0" err="1" smtClean="0"/>
              <a:t>Iobservable</a:t>
            </a:r>
            <a:r>
              <a:rPr lang="en-GB" dirty="0" smtClean="0"/>
              <a:t>&lt;T&gt;.</a:t>
            </a:r>
          </a:p>
          <a:p>
            <a:r>
              <a:rPr lang="en-GB" dirty="0" err="1" smtClean="0"/>
              <a:t>cf</a:t>
            </a:r>
            <a:r>
              <a:rPr lang="en-GB" dirty="0" smtClean="0"/>
              <a:t>: </a:t>
            </a:r>
            <a:r>
              <a:rPr lang="en-GB" dirty="0" err="1" smtClean="0"/>
              <a:t>ProducerConsumer</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Code Show and Tell</a:t>
            </a:r>
            <a:endParaRPr lang="en-GB" dirty="0"/>
          </a:p>
        </p:txBody>
      </p:sp>
      <p:sp>
        <p:nvSpPr>
          <p:cNvPr id="3" name="Content Placeholder 2"/>
          <p:cNvSpPr>
            <a:spLocks noGrp="1"/>
          </p:cNvSpPr>
          <p:nvPr>
            <p:ph idx="1"/>
          </p:nvPr>
        </p:nvSpPr>
        <p:spPr>
          <a:xfrm>
            <a:off x="5357818" y="4260887"/>
            <a:ext cx="3143272" cy="1597005"/>
          </a:xfrm>
        </p:spPr>
        <p:txBody>
          <a:bodyPr/>
          <a:lstStyle/>
          <a:p>
            <a:r>
              <a:rPr lang="en-GB" dirty="0" smtClean="0"/>
              <a:t>GPS </a:t>
            </a:r>
            <a:r>
              <a:rPr lang="en-GB" dirty="0" smtClean="0"/>
              <a:t>Example</a:t>
            </a:r>
            <a:br>
              <a:rPr lang="en-GB" dirty="0" smtClean="0"/>
            </a:br>
            <a:r>
              <a:rPr lang="en-GB" dirty="0" smtClean="0"/>
              <a:t>form </a:t>
            </a:r>
            <a:r>
              <a:rPr lang="en-GB" dirty="0" smtClean="0"/>
              <a:t>MSDN</a:t>
            </a:r>
            <a:endParaRPr lang="en-GB" dirty="0"/>
          </a:p>
        </p:txBody>
      </p:sp>
      <p:pic>
        <p:nvPicPr>
          <p:cNvPr id="4" name="Picture 3" descr="barryDemo.png"/>
          <p:cNvPicPr>
            <a:picLocks noChangeAspect="1"/>
          </p:cNvPicPr>
          <p:nvPr/>
        </p:nvPicPr>
        <p:blipFill>
          <a:blip r:embed="rId2" cstate="print"/>
          <a:stretch>
            <a:fillRect/>
          </a:stretch>
        </p:blipFill>
        <p:spPr>
          <a:xfrm>
            <a:off x="1052512" y="509609"/>
            <a:ext cx="7038975" cy="5991225"/>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normAutofit fontScale="90000"/>
          </a:bodyPr>
          <a:lstStyle/>
          <a:p>
            <a:r>
              <a:rPr dirty="0" smtClean="0"/>
              <a:t>New Sync Primitives in .NET 4</a:t>
            </a:r>
            <a:endParaRPr lang="en-US" dirty="0"/>
          </a:p>
        </p:txBody>
      </p:sp>
      <p:sp>
        <p:nvSpPr>
          <p:cNvPr id="3" name="Text Placeholder 2"/>
          <p:cNvSpPr>
            <a:spLocks noGrp="1"/>
          </p:cNvSpPr>
          <p:nvPr>
            <p:ph type="body" sz="quarter" idx="10"/>
          </p:nvPr>
        </p:nvSpPr>
        <p:spPr>
          <a:xfrm>
            <a:off x="381000" y="2209800"/>
            <a:ext cx="8610600" cy="4114800"/>
          </a:xfrm>
        </p:spPr>
        <p:txBody>
          <a:bodyPr wrap="square" numCol="2" spcCol="182880">
            <a:normAutofit fontScale="92500" lnSpcReduction="20000"/>
          </a:bodyPr>
          <a:lstStyle/>
          <a:p>
            <a:r>
              <a:rPr lang="en-US" sz="1800" dirty="0" smtClean="0">
                <a:solidFill>
                  <a:schemeClr val="accent1"/>
                </a:solidFill>
              </a:rPr>
              <a:t>Thread-safe, scalable collections</a:t>
            </a:r>
          </a:p>
          <a:p>
            <a:pPr lvl="1"/>
            <a:r>
              <a:rPr lang="en-US" sz="1600" dirty="0" err="1" smtClean="0"/>
              <a:t>IProducerConsumerCollection</a:t>
            </a:r>
            <a:r>
              <a:rPr lang="en-US" sz="1600" dirty="0" smtClean="0"/>
              <a:t>&lt;T&gt;</a:t>
            </a:r>
            <a:endParaRPr lang="en-US" sz="1400" dirty="0" smtClean="0"/>
          </a:p>
          <a:p>
            <a:pPr lvl="2"/>
            <a:r>
              <a:rPr lang="en-US" sz="1400" dirty="0" err="1" smtClean="0"/>
              <a:t>ConcurrentQueue</a:t>
            </a:r>
            <a:r>
              <a:rPr lang="en-US" sz="1400" dirty="0" smtClean="0"/>
              <a:t>&lt;T&gt;</a:t>
            </a:r>
          </a:p>
          <a:p>
            <a:pPr lvl="2"/>
            <a:r>
              <a:rPr lang="en-US" sz="1400" dirty="0" err="1" smtClean="0"/>
              <a:t>ConcurrentStack</a:t>
            </a:r>
            <a:r>
              <a:rPr lang="en-US" sz="1400" dirty="0" smtClean="0"/>
              <a:t>&lt;T&gt;</a:t>
            </a:r>
          </a:p>
          <a:p>
            <a:pPr lvl="2"/>
            <a:r>
              <a:rPr lang="en-US" sz="1400" dirty="0" err="1"/>
              <a:t>ConcurrentBag</a:t>
            </a:r>
            <a:r>
              <a:rPr lang="en-US" sz="1400" dirty="0"/>
              <a:t>&lt;T&gt;</a:t>
            </a:r>
            <a:endParaRPr lang="en-US" sz="1400" dirty="0" smtClean="0"/>
          </a:p>
          <a:p>
            <a:pPr lvl="1"/>
            <a:r>
              <a:rPr lang="en-US" sz="1600" dirty="0" err="1" smtClean="0"/>
              <a:t>ConcurrentDictionary</a:t>
            </a:r>
            <a:r>
              <a:rPr lang="en-US" sz="1600" dirty="0" smtClean="0"/>
              <a:t>&lt;</a:t>
            </a:r>
            <a:r>
              <a:rPr lang="en-US" sz="1600" dirty="0" err="1" smtClean="0"/>
              <a:t>TKey,TValue</a:t>
            </a:r>
            <a:r>
              <a:rPr lang="en-US" sz="1600" dirty="0" smtClean="0"/>
              <a:t>&gt;</a:t>
            </a:r>
          </a:p>
          <a:p>
            <a:pPr lvl="1"/>
            <a:endParaRPr lang="en-US" sz="1600" dirty="0" smtClean="0"/>
          </a:p>
          <a:p>
            <a:r>
              <a:rPr lang="en-US" sz="1800" dirty="0" smtClean="0">
                <a:solidFill>
                  <a:schemeClr val="accent1"/>
                </a:solidFill>
              </a:rPr>
              <a:t>Phases and work exchange</a:t>
            </a:r>
          </a:p>
          <a:p>
            <a:pPr lvl="1"/>
            <a:r>
              <a:rPr lang="en-US" sz="1600" dirty="0"/>
              <a:t>Barrier </a:t>
            </a:r>
          </a:p>
          <a:p>
            <a:pPr lvl="1"/>
            <a:r>
              <a:rPr lang="en-US" sz="1600" dirty="0" err="1" smtClean="0"/>
              <a:t>BlockingCollection</a:t>
            </a:r>
            <a:r>
              <a:rPr lang="en-US" sz="1600" dirty="0" smtClean="0"/>
              <a:t>&lt;T</a:t>
            </a:r>
            <a:r>
              <a:rPr lang="en-US" sz="1600" dirty="0"/>
              <a:t>&gt;</a:t>
            </a:r>
          </a:p>
          <a:p>
            <a:pPr lvl="1"/>
            <a:r>
              <a:rPr lang="en-US" sz="1600" dirty="0" err="1"/>
              <a:t>CountdownEvent</a:t>
            </a:r>
            <a:r>
              <a:rPr lang="en-US" sz="1600" dirty="0"/>
              <a:t> </a:t>
            </a:r>
          </a:p>
          <a:p>
            <a:pPr marL="460375" lvl="1" indent="0">
              <a:buNone/>
            </a:pPr>
            <a:endParaRPr lang="en-US" sz="1600" dirty="0" smtClean="0"/>
          </a:p>
          <a:p>
            <a:r>
              <a:rPr lang="en-US" sz="1800" dirty="0">
                <a:solidFill>
                  <a:schemeClr val="accent1"/>
                </a:solidFill>
              </a:rPr>
              <a:t>Partitioning</a:t>
            </a:r>
          </a:p>
          <a:p>
            <a:pPr lvl="1"/>
            <a:r>
              <a:rPr lang="en-US" sz="1600" dirty="0" smtClean="0"/>
              <a:t>{Orderable}</a:t>
            </a:r>
            <a:r>
              <a:rPr lang="en-US" sz="1600" dirty="0" err="1" smtClean="0"/>
              <a:t>Partitioner</a:t>
            </a:r>
            <a:r>
              <a:rPr lang="en-US" sz="1600" dirty="0" smtClean="0"/>
              <a:t>&lt;T&gt;</a:t>
            </a:r>
          </a:p>
          <a:p>
            <a:pPr lvl="2"/>
            <a:r>
              <a:rPr lang="en-US" sz="1400" dirty="0" err="1" smtClean="0"/>
              <a:t>Partitioner.Create</a:t>
            </a:r>
            <a:endParaRPr lang="en-US" sz="1400" dirty="0" smtClean="0"/>
          </a:p>
          <a:p>
            <a:endParaRPr lang="en-US" sz="1600" dirty="0" smtClean="0">
              <a:solidFill>
                <a:schemeClr val="accent1"/>
              </a:solidFill>
            </a:endParaRPr>
          </a:p>
          <a:p>
            <a:r>
              <a:rPr lang="en-US" sz="1800" dirty="0" smtClean="0">
                <a:solidFill>
                  <a:schemeClr val="accent1"/>
                </a:solidFill>
              </a:rPr>
              <a:t>Exception handling</a:t>
            </a:r>
          </a:p>
          <a:p>
            <a:pPr lvl="1"/>
            <a:r>
              <a:rPr lang="en-US" sz="1600" dirty="0" err="1" smtClean="0"/>
              <a:t>AggregateException</a:t>
            </a:r>
            <a:endParaRPr lang="en-US" sz="1600" dirty="0" smtClean="0"/>
          </a:p>
          <a:p>
            <a:r>
              <a:rPr lang="en-US" sz="1800" dirty="0" smtClean="0">
                <a:solidFill>
                  <a:schemeClr val="accent1"/>
                </a:solidFill>
              </a:rPr>
              <a:t>Initialization</a:t>
            </a:r>
          </a:p>
          <a:p>
            <a:pPr lvl="1"/>
            <a:r>
              <a:rPr lang="en-US" sz="1600" dirty="0" smtClean="0"/>
              <a:t>Lazy&lt;T&gt;</a:t>
            </a:r>
          </a:p>
          <a:p>
            <a:pPr lvl="2"/>
            <a:r>
              <a:rPr lang="en-US" sz="1400" dirty="0" err="1" smtClean="0"/>
              <a:t>LazyInitializer.EnsureInitialized</a:t>
            </a:r>
            <a:r>
              <a:rPr lang="en-US" sz="1400" dirty="0" smtClean="0"/>
              <a:t>&lt;T&gt;</a:t>
            </a:r>
            <a:endParaRPr lang="en-US" sz="1200" dirty="0" smtClean="0"/>
          </a:p>
          <a:p>
            <a:pPr lvl="1"/>
            <a:r>
              <a:rPr lang="en-US" sz="1600" dirty="0" err="1" smtClean="0"/>
              <a:t>ThreadLocal</a:t>
            </a:r>
            <a:r>
              <a:rPr lang="en-US" sz="1600" dirty="0" smtClean="0"/>
              <a:t>&lt;T&gt;</a:t>
            </a:r>
          </a:p>
          <a:p>
            <a:pPr lvl="1"/>
            <a:endParaRPr lang="en-US" sz="1600" dirty="0" smtClean="0"/>
          </a:p>
          <a:p>
            <a:r>
              <a:rPr lang="en-US" sz="1800" dirty="0" smtClean="0">
                <a:solidFill>
                  <a:schemeClr val="accent1"/>
                </a:solidFill>
              </a:rPr>
              <a:t>Locks</a:t>
            </a:r>
          </a:p>
          <a:p>
            <a:pPr lvl="1"/>
            <a:r>
              <a:rPr lang="en-US" sz="1600" dirty="0" err="1" smtClean="0"/>
              <a:t>ManualResetEventSlim</a:t>
            </a:r>
            <a:endParaRPr lang="en-US" sz="1600" dirty="0" smtClean="0"/>
          </a:p>
          <a:p>
            <a:pPr lvl="1"/>
            <a:r>
              <a:rPr lang="en-US" sz="1600" dirty="0" err="1" smtClean="0"/>
              <a:t>SemaphoreSlim</a:t>
            </a:r>
            <a:endParaRPr lang="en-US" sz="1600" dirty="0" smtClean="0"/>
          </a:p>
          <a:p>
            <a:pPr lvl="1"/>
            <a:r>
              <a:rPr lang="en-US" sz="1600" dirty="0" err="1" smtClean="0"/>
              <a:t>SpinLock</a:t>
            </a:r>
            <a:endParaRPr lang="en-US" sz="1600" dirty="0" smtClean="0"/>
          </a:p>
          <a:p>
            <a:pPr lvl="1"/>
            <a:r>
              <a:rPr lang="en-US" sz="1600" dirty="0" err="1" smtClean="0"/>
              <a:t>SpinWait</a:t>
            </a:r>
            <a:endParaRPr lang="en-US" sz="1600" dirty="0" smtClean="0"/>
          </a:p>
          <a:p>
            <a:pPr lvl="1"/>
            <a:endParaRPr lang="en-US" sz="1600" dirty="0" smtClean="0"/>
          </a:p>
          <a:p>
            <a:r>
              <a:rPr lang="en-US" sz="1800" dirty="0" smtClean="0">
                <a:solidFill>
                  <a:schemeClr val="accent1"/>
                </a:solidFill>
              </a:rPr>
              <a:t>Cancellation</a:t>
            </a:r>
          </a:p>
          <a:p>
            <a:pPr marL="620712" lvl="2" indent="-285750">
              <a:buSzPct val="120000"/>
            </a:pPr>
            <a:r>
              <a:rPr lang="en-US" sz="1600" dirty="0" err="1" smtClean="0"/>
              <a:t>CancellationToken</a:t>
            </a:r>
            <a:r>
              <a:rPr lang="en-US" sz="1600" dirty="0" smtClean="0"/>
              <a:t>{Source}</a:t>
            </a:r>
          </a:p>
          <a:p>
            <a:pPr marL="620712" lvl="2" indent="-285750">
              <a:buSzPct val="120000"/>
            </a:pPr>
            <a:endParaRPr lang="en-US" sz="1600" dirty="0" smtClean="0"/>
          </a:p>
          <a:p>
            <a:endParaRPr lang="en-US" sz="1600" dirty="0" smtClean="0"/>
          </a:p>
        </p:txBody>
      </p:sp>
      <p:sp>
        <p:nvSpPr>
          <p:cNvPr id="5" name="Text Placeholder 2"/>
          <p:cNvSpPr txBox="1">
            <a:spLocks/>
          </p:cNvSpPr>
          <p:nvPr/>
        </p:nvSpPr>
        <p:spPr bwMode="auto">
          <a:xfrm>
            <a:off x="381000" y="1071546"/>
            <a:ext cx="8382000" cy="914400"/>
          </a:xfrm>
          <a:prstGeom prst="rect">
            <a:avLst/>
          </a:prstGeom>
          <a:noFill/>
          <a:ln w="9525">
            <a:noFill/>
            <a:miter lim="800000"/>
            <a:headEnd/>
            <a:tailEnd/>
          </a:ln>
        </p:spPr>
        <p:txBody>
          <a:bodyPr vert="horz" wrap="square" lIns="0" tIns="0" rIns="0" bIns="0" numCol="1" anchor="t" anchorCtr="0" compatLnSpc="1">
            <a:prstTxWarp prst="textNoShape">
              <a:avLst/>
            </a:prstTxWarp>
            <a:normAutofit fontScale="92500"/>
          </a:bodyPr>
          <a:lstStyle/>
          <a:p>
            <a:pPr marL="461963" marR="0" lvl="0" indent="-461963" algn="l" defTabSz="912813" rtl="0" eaLnBrk="1" fontAlgn="base" latinLnBrk="0" hangingPunct="1">
              <a:lnSpc>
                <a:spcPct val="90000"/>
              </a:lnSpc>
              <a:spcBef>
                <a:spcPct val="20000"/>
              </a:spcBef>
              <a:spcAft>
                <a:spcPct val="0"/>
              </a:spcAft>
              <a:buClrTx/>
              <a:buSzTx/>
              <a:buFont typeface="Arial" pitchFamily="34" charset="0"/>
              <a:buChar char="•"/>
              <a:tabLst/>
              <a:defRPr/>
            </a:pPr>
            <a:r>
              <a:rPr lang="en-US" sz="3200" dirty="0" smtClean="0"/>
              <a:t>Public, and u</a:t>
            </a:r>
            <a:r>
              <a:rPr lang="en-US" sz="3200" dirty="0" smtClean="0">
                <a:latin typeface="+mn-lt"/>
              </a:rPr>
              <a:t>sed throughout PLINQ and TPL</a:t>
            </a:r>
          </a:p>
          <a:p>
            <a:pPr marL="461963" marR="0" lvl="0" indent="-461963" algn="l" defTabSz="912813" rtl="0" eaLnBrk="1" fontAlgn="base" latinLnBrk="0" hangingPunct="1">
              <a:lnSpc>
                <a:spcPct val="90000"/>
              </a:lnSpc>
              <a:spcBef>
                <a:spcPct val="20000"/>
              </a:spcBef>
              <a:spcAft>
                <a:spcPct val="0"/>
              </a:spcAft>
              <a:buClrTx/>
              <a:buSzTx/>
              <a:buFont typeface="Arial" pitchFamily="34" charset="0"/>
              <a:buChar char="•"/>
              <a:tabLst/>
              <a:defRPr/>
            </a:pPr>
            <a:r>
              <a:rPr lang="en-US" sz="3200" dirty="0" smtClean="0">
                <a:latin typeface="+mn-lt"/>
              </a:rPr>
              <a:t>Address many of today’s core concurrency issues</a:t>
            </a:r>
          </a:p>
          <a:p>
            <a:pPr marL="461963" marR="0" lvl="0" indent="-461963" algn="l" defTabSz="912813" rtl="0" eaLnBrk="1" fontAlgn="base" latinLnBrk="0" hangingPunct="1">
              <a:lnSpc>
                <a:spcPct val="90000"/>
              </a:lnSpc>
              <a:spcBef>
                <a:spcPct val="20000"/>
              </a:spcBef>
              <a:spcAft>
                <a:spcPct val="0"/>
              </a:spcAft>
              <a:buClrTx/>
              <a:buSzTx/>
              <a:buFontTx/>
              <a:buBlip>
                <a:blip r:embed="rId3"/>
              </a:buBlip>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6361817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8" end="18"/>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9" end="19"/>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20" end="2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23" end="23"/>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24" end="24"/>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25" end="25"/>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
                                            <p:txEl>
                                              <p:pRg st="26" end="26"/>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
                                            <p:txEl>
                                              <p:pRg st="27" end="2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29" end="29"/>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
                                            <p:txEl>
                                              <p:pRg st="30" end="3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Parrallel</a:t>
            </a:r>
            <a:r>
              <a:rPr lang="en-GB" dirty="0" smtClean="0"/>
              <a:t> Extensions Extras</a:t>
            </a:r>
            <a:endParaRPr lang="en-GB" dirty="0"/>
          </a:p>
        </p:txBody>
      </p:sp>
      <p:sp>
        <p:nvSpPr>
          <p:cNvPr id="3" name="Content Placeholder 2"/>
          <p:cNvSpPr>
            <a:spLocks noGrp="1"/>
          </p:cNvSpPr>
          <p:nvPr>
            <p:ph idx="1"/>
          </p:nvPr>
        </p:nvSpPr>
        <p:spPr/>
        <p:txBody>
          <a:bodyPr>
            <a:normAutofit fontScale="47500" lnSpcReduction="20000"/>
          </a:bodyPr>
          <a:lstStyle/>
          <a:p>
            <a:pPr>
              <a:buNone/>
            </a:pPr>
            <a:endParaRPr lang="en-GB" dirty="0" smtClean="0">
              <a:hlinkClick r:id="rId2"/>
            </a:endParaRPr>
          </a:p>
          <a:p>
            <a:pPr>
              <a:buNone/>
            </a:pPr>
            <a:r>
              <a:rPr lang="en-GB" dirty="0" smtClean="0"/>
              <a:t>Useful but either to specific or not mature enough to properly enter the framework.</a:t>
            </a:r>
          </a:p>
          <a:p>
            <a:pPr>
              <a:buNone/>
            </a:pPr>
            <a:r>
              <a:rPr lang="en-GB" dirty="0" smtClean="0"/>
              <a:t>Built </a:t>
            </a:r>
            <a:r>
              <a:rPr lang="en-GB" dirty="0" err="1" smtClean="0"/>
              <a:t>ontop</a:t>
            </a:r>
            <a:r>
              <a:rPr lang="en-GB" dirty="0" smtClean="0"/>
              <a:t> of </a:t>
            </a:r>
            <a:r>
              <a:rPr lang="en-GB" dirty="0" err="1" smtClean="0"/>
              <a:t>.net</a:t>
            </a:r>
            <a:r>
              <a:rPr lang="en-GB" dirty="0" smtClean="0"/>
              <a:t> 4.0 objects</a:t>
            </a:r>
          </a:p>
          <a:p>
            <a:pPr>
              <a:buNone/>
            </a:pPr>
            <a:endParaRPr lang="en-GB" dirty="0" smtClean="0"/>
          </a:p>
          <a:p>
            <a:pPr>
              <a:buNone/>
            </a:pPr>
            <a:r>
              <a:rPr lang="en-GB" dirty="0" smtClean="0"/>
              <a:t>Not fully tested being augmented continually, feedback welcome.</a:t>
            </a:r>
          </a:p>
          <a:p>
            <a:pPr>
              <a:buNone/>
            </a:pPr>
            <a:endParaRPr lang="en-GB" dirty="0" smtClean="0">
              <a:hlinkClick r:id="rId2"/>
            </a:endParaRPr>
          </a:p>
          <a:p>
            <a:r>
              <a:rPr lang="en-GB" u="sng" dirty="0" smtClean="0">
                <a:solidFill>
                  <a:schemeClr val="accent6">
                    <a:lumMod val="75000"/>
                  </a:schemeClr>
                </a:solidFill>
              </a:rPr>
              <a:t>LINQ to Tasks</a:t>
            </a:r>
          </a:p>
          <a:p>
            <a:r>
              <a:rPr lang="en-GB" u="sng" dirty="0" smtClean="0">
                <a:solidFill>
                  <a:schemeClr val="accent6">
                    <a:lumMod val="75000"/>
                  </a:schemeClr>
                </a:solidFill>
              </a:rPr>
              <a:t>Task&lt;</a:t>
            </a:r>
            <a:r>
              <a:rPr lang="en-GB" u="sng" dirty="0" err="1" smtClean="0">
                <a:solidFill>
                  <a:schemeClr val="accent6">
                    <a:lumMod val="75000"/>
                  </a:schemeClr>
                </a:solidFill>
              </a:rPr>
              <a:t>TResult</a:t>
            </a:r>
            <a:r>
              <a:rPr lang="en-GB" u="sng" dirty="0" smtClean="0">
                <a:solidFill>
                  <a:schemeClr val="accent6">
                    <a:lumMod val="75000"/>
                  </a:schemeClr>
                </a:solidFill>
              </a:rPr>
              <a:t>&gt;.</a:t>
            </a:r>
            <a:r>
              <a:rPr lang="en-GB" u="sng" dirty="0" err="1" smtClean="0">
                <a:solidFill>
                  <a:schemeClr val="accent6">
                    <a:lumMod val="75000"/>
                  </a:schemeClr>
                </a:solidFill>
              </a:rPr>
              <a:t>ToObservable</a:t>
            </a:r>
            <a:r>
              <a:rPr lang="en-GB" u="sng" dirty="0" smtClean="0">
                <a:solidFill>
                  <a:schemeClr val="accent6">
                    <a:lumMod val="75000"/>
                  </a:schemeClr>
                </a:solidFill>
              </a:rPr>
              <a:t> </a:t>
            </a:r>
          </a:p>
          <a:p>
            <a:r>
              <a:rPr lang="en-GB" u="sng" dirty="0" smtClean="0">
                <a:solidFill>
                  <a:schemeClr val="accent6">
                    <a:lumMod val="75000"/>
                  </a:schemeClr>
                </a:solidFill>
              </a:rPr>
              <a:t>Additional Task Extensions Methods </a:t>
            </a:r>
          </a:p>
          <a:p>
            <a:r>
              <a:rPr lang="en-GB" u="sng" dirty="0" err="1" smtClean="0">
                <a:solidFill>
                  <a:schemeClr val="accent6">
                    <a:lumMod val="75000"/>
                  </a:schemeClr>
                </a:solidFill>
              </a:rPr>
              <a:t>BlockingCollectionExtensions</a:t>
            </a:r>
            <a:endParaRPr lang="en-GB" u="sng" dirty="0" smtClean="0">
              <a:solidFill>
                <a:schemeClr val="accent6">
                  <a:lumMod val="75000"/>
                </a:schemeClr>
              </a:solidFill>
            </a:endParaRPr>
          </a:p>
          <a:p>
            <a:r>
              <a:rPr lang="en-GB" u="sng" dirty="0" err="1" smtClean="0">
                <a:solidFill>
                  <a:schemeClr val="accent6">
                    <a:lumMod val="75000"/>
                  </a:schemeClr>
                </a:solidFill>
              </a:rPr>
              <a:t>StaTaskScheduler</a:t>
            </a:r>
            <a:endParaRPr lang="en-GB" u="sng" dirty="0" smtClean="0">
              <a:solidFill>
                <a:schemeClr val="accent6">
                  <a:lumMod val="75000"/>
                </a:schemeClr>
              </a:solidFill>
            </a:endParaRPr>
          </a:p>
          <a:p>
            <a:r>
              <a:rPr lang="en-GB" u="sng" dirty="0" err="1" smtClean="0">
                <a:solidFill>
                  <a:schemeClr val="accent6">
                    <a:lumMod val="75000"/>
                  </a:schemeClr>
                </a:solidFill>
              </a:rPr>
              <a:t>ConcurrentExclusiveInterleave</a:t>
            </a:r>
            <a:endParaRPr lang="en-GB" u="sng" dirty="0" smtClean="0">
              <a:solidFill>
                <a:schemeClr val="accent6">
                  <a:lumMod val="75000"/>
                </a:schemeClr>
              </a:solidFill>
            </a:endParaRPr>
          </a:p>
          <a:p>
            <a:r>
              <a:rPr lang="en-GB" u="sng" dirty="0" smtClean="0">
                <a:solidFill>
                  <a:schemeClr val="accent6">
                    <a:lumMod val="75000"/>
                  </a:schemeClr>
                </a:solidFill>
              </a:rPr>
              <a:t>Additional </a:t>
            </a:r>
            <a:r>
              <a:rPr lang="en-GB" u="sng" dirty="0" err="1" smtClean="0">
                <a:solidFill>
                  <a:schemeClr val="accent6">
                    <a:lumMod val="75000"/>
                  </a:schemeClr>
                </a:solidFill>
              </a:rPr>
              <a:t>TaskSchedulers</a:t>
            </a:r>
            <a:endParaRPr lang="en-GB" u="sng" dirty="0" smtClean="0">
              <a:solidFill>
                <a:schemeClr val="accent6">
                  <a:lumMod val="75000"/>
                </a:schemeClr>
              </a:solidFill>
            </a:endParaRPr>
          </a:p>
          <a:p>
            <a:r>
              <a:rPr lang="en-GB" u="sng" dirty="0" err="1" smtClean="0">
                <a:solidFill>
                  <a:schemeClr val="accent6">
                    <a:lumMod val="75000"/>
                  </a:schemeClr>
                </a:solidFill>
              </a:rPr>
              <a:t>ReductionVariable</a:t>
            </a:r>
            <a:r>
              <a:rPr lang="en-GB" u="sng" dirty="0" smtClean="0">
                <a:solidFill>
                  <a:schemeClr val="accent6">
                    <a:lumMod val="75000"/>
                  </a:schemeClr>
                </a:solidFill>
              </a:rPr>
              <a:t>&lt;T&gt;</a:t>
            </a:r>
          </a:p>
          <a:p>
            <a:r>
              <a:rPr lang="en-GB" u="sng" dirty="0" err="1" smtClean="0">
                <a:solidFill>
                  <a:schemeClr val="accent6">
                    <a:lumMod val="75000"/>
                  </a:schemeClr>
                </a:solidFill>
              </a:rPr>
              <a:t>ObjectPool</a:t>
            </a:r>
            <a:r>
              <a:rPr lang="en-GB" u="sng" dirty="0" smtClean="0">
                <a:solidFill>
                  <a:schemeClr val="accent6">
                    <a:lumMod val="75000"/>
                  </a:schemeClr>
                </a:solidFill>
              </a:rPr>
              <a:t>&lt;T&gt;</a:t>
            </a:r>
          </a:p>
          <a:p>
            <a:r>
              <a:rPr lang="en-GB" u="sng" dirty="0" smtClean="0">
                <a:solidFill>
                  <a:schemeClr val="accent6">
                    <a:lumMod val="75000"/>
                  </a:schemeClr>
                </a:solidFill>
              </a:rPr>
              <a:t>Pipeline</a:t>
            </a:r>
          </a:p>
          <a:p>
            <a:r>
              <a:rPr lang="en-GB" u="sng" dirty="0" err="1" smtClean="0">
                <a:solidFill>
                  <a:schemeClr val="accent6">
                    <a:lumMod val="75000"/>
                  </a:schemeClr>
                </a:solidFill>
              </a:rPr>
              <a:t>ParallelDynamicInvoke</a:t>
            </a:r>
            <a:endParaRPr lang="en-GB" u="sng" dirty="0" smtClean="0">
              <a:solidFill>
                <a:schemeClr val="accent6">
                  <a:lumMod val="75000"/>
                </a:schemeClr>
              </a:solidFill>
            </a:endParaRPr>
          </a:p>
          <a:p>
            <a:r>
              <a:rPr lang="en-GB" u="sng" dirty="0" err="1" smtClean="0">
                <a:solidFill>
                  <a:schemeClr val="accent6">
                    <a:lumMod val="75000"/>
                  </a:schemeClr>
                </a:solidFill>
              </a:rPr>
              <a:t>AsyncCache</a:t>
            </a:r>
            <a:endParaRPr lang="en-GB" u="sng" dirty="0" smtClean="0">
              <a:solidFill>
                <a:schemeClr val="accent6">
                  <a:lumMod val="75000"/>
                </a:schemeClr>
              </a:solidFill>
            </a:endParaRPr>
          </a:p>
          <a:p>
            <a:r>
              <a:rPr lang="en-GB" dirty="0" smtClean="0"/>
              <a:t>More to come...</a:t>
            </a:r>
          </a:p>
          <a:p>
            <a:endParaRPr lang="en-GB" dirty="0" smtClean="0"/>
          </a:p>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LINQ for TASKS </a:t>
            </a:r>
            <a:r>
              <a:rPr lang="en-GB" sz="2000" dirty="0" smtClean="0"/>
              <a:t>http://blogs.msdn.com/pfxteam/archive/2010/04/04/9990343.aspx</a:t>
            </a:r>
            <a:endParaRPr lang="en-GB" sz="2000" dirty="0"/>
          </a:p>
        </p:txBody>
      </p:sp>
      <p:sp>
        <p:nvSpPr>
          <p:cNvPr id="5121" name="Rectangle 1"/>
          <p:cNvSpPr>
            <a:spLocks noChangeArrowheads="1"/>
          </p:cNvSpPr>
          <p:nvPr/>
        </p:nvSpPr>
        <p:spPr bwMode="auto">
          <a:xfrm>
            <a:off x="857224" y="2138773"/>
            <a:ext cx="707236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onsolas" pitchFamily="49" charset="0"/>
                <a:cs typeface="Consolas" pitchFamily="49" charset="0"/>
              </a:rPr>
              <a:t>GOAL:</a:t>
            </a:r>
          </a:p>
          <a:p>
            <a:pPr marL="0" marR="0" lvl="0" indent="0" algn="l" defTabSz="914400" rtl="0" eaLnBrk="1" fontAlgn="base" latinLnBrk="0" hangingPunct="1">
              <a:lnSpc>
                <a:spcPct val="100000"/>
              </a:lnSpc>
              <a:spcBef>
                <a:spcPct val="0"/>
              </a:spcBef>
              <a:spcAft>
                <a:spcPct val="0"/>
              </a:spcAft>
              <a:buClrTx/>
              <a:buSzTx/>
              <a:tabLst/>
            </a:pPr>
            <a:r>
              <a:rPr kumimoji="0" lang="en-US" sz="1800" b="0" i="0" u="none" strike="noStrike" cap="none" normalizeH="0" baseline="0" dirty="0" smtClean="0">
                <a:ln>
                  <a:noFill/>
                </a:ln>
                <a:solidFill>
                  <a:schemeClr val="tx1"/>
                </a:solidFill>
                <a:effectLst/>
                <a:latin typeface="Consolas" pitchFamily="49" charset="0"/>
                <a:cs typeface="Consolas" pitchFamily="49" charset="0"/>
              </a:rPr>
              <a:t/>
            </a:r>
            <a:br>
              <a:rPr kumimoji="0" lang="en-US" sz="1800" b="0" i="0" u="none" strike="noStrike" cap="none" normalizeH="0" baseline="0" dirty="0" smtClean="0">
                <a:ln>
                  <a:noFill/>
                </a:ln>
                <a:solidFill>
                  <a:schemeClr val="tx1"/>
                </a:solidFill>
                <a:effectLst/>
                <a:latin typeface="Consolas" pitchFamily="49" charset="0"/>
                <a:cs typeface="Consolas" pitchFamily="49" charset="0"/>
              </a:rPr>
            </a:br>
            <a:r>
              <a:rPr kumimoji="0" lang="en-US" sz="1800" b="0" i="0" u="none" strike="noStrike" cap="none" normalizeH="0" baseline="0" dirty="0" smtClean="0">
                <a:ln>
                  <a:noFill/>
                </a:ln>
                <a:solidFill>
                  <a:schemeClr val="tx1"/>
                </a:solidFill>
                <a:effectLst/>
                <a:latin typeface="Consolas" pitchFamily="49" charset="0"/>
                <a:cs typeface="Consolas" pitchFamily="49" charset="0"/>
              </a:rPr>
              <a:t>Task&lt;string&gt; result = from x in </a:t>
            </a:r>
            <a:r>
              <a:rPr kumimoji="0" lang="en-US" sz="1800" b="0" i="0" u="none" strike="noStrike" cap="none" normalizeH="0" baseline="0" dirty="0" err="1" smtClean="0">
                <a:ln>
                  <a:noFill/>
                </a:ln>
                <a:solidFill>
                  <a:schemeClr val="tx1"/>
                </a:solidFill>
                <a:effectLst/>
                <a:latin typeface="Consolas" pitchFamily="49" charset="0"/>
                <a:cs typeface="Consolas" pitchFamily="49" charset="0"/>
              </a:rPr>
              <a:t>Task.Factory.StartNew</a:t>
            </a:r>
            <a:r>
              <a:rPr kumimoji="0" lang="en-US" sz="1800" b="0" i="0" u="none" strike="noStrike" cap="none" normalizeH="0" baseline="0" dirty="0" smtClean="0">
                <a:ln>
                  <a:noFill/>
                </a:ln>
                <a:solidFill>
                  <a:schemeClr val="tx1"/>
                </a:solidFill>
                <a:effectLst/>
                <a:latin typeface="Consolas" pitchFamily="49" charset="0"/>
                <a:cs typeface="Consolas" pitchFamily="49"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nsolas" pitchFamily="49" charset="0"/>
                <a:cs typeface="Consolas" pitchFamily="49" charset="0"/>
              </a:rPr>
              <a:t>                          () =&gt; </a:t>
            </a:r>
            <a:r>
              <a:rPr kumimoji="0" lang="en-US" sz="1800" b="0" i="0" u="none" strike="noStrike" cap="none" normalizeH="0" baseline="0" dirty="0" err="1" smtClean="0">
                <a:ln>
                  <a:noFill/>
                </a:ln>
                <a:solidFill>
                  <a:schemeClr val="tx1"/>
                </a:solidFill>
                <a:effectLst/>
                <a:latin typeface="Consolas" pitchFamily="49" charset="0"/>
                <a:cs typeface="Consolas" pitchFamily="49" charset="0"/>
              </a:rPr>
              <a:t>ProduceInt</a:t>
            </a:r>
            <a:r>
              <a:rPr kumimoji="0" lang="en-US" sz="1800" b="0" i="0" u="none" strike="noStrike" cap="none" normalizeH="0" baseline="0" dirty="0" smtClean="0">
                <a:ln>
                  <a:noFill/>
                </a:ln>
                <a:solidFill>
                  <a:schemeClr val="tx1"/>
                </a:solidFill>
                <a:effectLst/>
                <a:latin typeface="Consolas" pitchFamily="49" charset="0"/>
                <a:cs typeface="Consolas" pitchFamily="49"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nsolas" pitchFamily="49" charset="0"/>
                <a:cs typeface="Consolas" pitchFamily="49" charset="0"/>
              </a:rPr>
              <a:t>                      from y in </a:t>
            </a:r>
            <a:r>
              <a:rPr kumimoji="0" lang="en-US" sz="1800" b="0" i="0" u="none" strike="noStrike" cap="none" normalizeH="0" baseline="0" dirty="0" err="1" smtClean="0">
                <a:ln>
                  <a:noFill/>
                </a:ln>
                <a:solidFill>
                  <a:schemeClr val="tx1"/>
                </a:solidFill>
                <a:effectLst/>
                <a:latin typeface="Consolas" pitchFamily="49" charset="0"/>
                <a:cs typeface="Consolas" pitchFamily="49" charset="0"/>
              </a:rPr>
              <a:t>Task.Factory.StartNew</a:t>
            </a:r>
            <a:r>
              <a:rPr kumimoji="0" lang="en-US" sz="1800" b="0" i="0" u="none" strike="noStrike" cap="none" normalizeH="0" baseline="0" dirty="0" smtClean="0">
                <a:ln>
                  <a:noFill/>
                </a:ln>
                <a:solidFill>
                  <a:schemeClr val="tx1"/>
                </a:solidFill>
                <a:effectLst/>
                <a:latin typeface="Consolas" pitchFamily="49" charset="0"/>
                <a:cs typeface="Consolas" pitchFamily="49"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nsolas" pitchFamily="49" charset="0"/>
                <a:cs typeface="Consolas" pitchFamily="49" charset="0"/>
              </a:rPr>
              <a:t>                          () =&gt; Process(x))</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onsolas" pitchFamily="49" charset="0"/>
                <a:cs typeface="Consolas" pitchFamily="49" charset="0"/>
              </a:rPr>
              <a:t>                      select </a:t>
            </a:r>
            <a:r>
              <a:rPr kumimoji="0" lang="en-US" sz="1800" b="0" i="0" u="none" strike="noStrike" cap="none" normalizeH="0" baseline="0" dirty="0" err="1" smtClean="0">
                <a:ln>
                  <a:noFill/>
                </a:ln>
                <a:solidFill>
                  <a:schemeClr val="tx1"/>
                </a:solidFill>
                <a:effectLst/>
                <a:latin typeface="Consolas" pitchFamily="49" charset="0"/>
                <a:cs typeface="Consolas" pitchFamily="49" charset="0"/>
              </a:rPr>
              <a:t>y.ToString</a:t>
            </a:r>
            <a:r>
              <a:rPr kumimoji="0" lang="en-US" sz="1800" b="0" i="0" u="none" strike="noStrike" cap="none" normalizeH="0" baseline="0" dirty="0" smtClean="0">
                <a:ln>
                  <a:noFill/>
                </a:ln>
                <a:solidFill>
                  <a:schemeClr val="tx1"/>
                </a:solidFill>
                <a:effectLst/>
                <a:latin typeface="Consolas" pitchFamily="49" charset="0"/>
                <a:cs typeface="Consolas" pitchFamily="49"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p:nvPr/>
        </p:nvSpPr>
        <p:spPr>
          <a:xfrm>
            <a:off x="428596" y="4643446"/>
            <a:ext cx="7358114" cy="923330"/>
          </a:xfrm>
          <a:prstGeom prst="rect">
            <a:avLst/>
          </a:prstGeom>
        </p:spPr>
        <p:txBody>
          <a:bodyPr wrap="square">
            <a:spAutoFit/>
          </a:bodyPr>
          <a:lstStyle/>
          <a:p>
            <a:r>
              <a:rPr lang="en-GB" dirty="0" smtClean="0"/>
              <a:t>The </a:t>
            </a:r>
            <a:r>
              <a:rPr lang="en-GB" dirty="0" err="1" smtClean="0"/>
              <a:t>LinqToTasks.cs</a:t>
            </a:r>
            <a:r>
              <a:rPr lang="en-GB" dirty="0" smtClean="0"/>
              <a:t> file in </a:t>
            </a:r>
            <a:r>
              <a:rPr lang="en-GB" dirty="0" err="1" smtClean="0">
                <a:solidFill>
                  <a:schemeClr val="accent6">
                    <a:lumMod val="75000"/>
                  </a:schemeClr>
                </a:solidFill>
                <a:hlinkClick r:id="rId2"/>
              </a:rPr>
              <a:t>ParallelExtensionsExtras</a:t>
            </a:r>
            <a:r>
              <a:rPr lang="en-GB" dirty="0" smtClean="0"/>
              <a:t> provides a set of more complete implementations, covering Select, </a:t>
            </a:r>
            <a:r>
              <a:rPr lang="en-GB" dirty="0" err="1" smtClean="0"/>
              <a:t>SelectMany</a:t>
            </a:r>
            <a:r>
              <a:rPr lang="en-GB" dirty="0" smtClean="0"/>
              <a:t>, Where, Join, </a:t>
            </a:r>
            <a:r>
              <a:rPr lang="en-GB" dirty="0" err="1" smtClean="0"/>
              <a:t>GroupJoin</a:t>
            </a:r>
            <a:r>
              <a:rPr lang="en-GB" dirty="0" smtClean="0"/>
              <a:t>, </a:t>
            </a:r>
            <a:r>
              <a:rPr lang="en-GB" dirty="0" err="1" smtClean="0"/>
              <a:t>GroupBy</a:t>
            </a:r>
            <a:r>
              <a:rPr lang="en-GB" dirty="0" smtClean="0"/>
              <a:t>, </a:t>
            </a:r>
            <a:r>
              <a:rPr lang="en-GB" dirty="0" err="1" smtClean="0"/>
              <a:t>OrderBy</a:t>
            </a:r>
            <a:r>
              <a:rPr lang="en-GB" dirty="0" smtClean="0"/>
              <a:t>, and more. </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57158" y="1285860"/>
            <a:ext cx="8572560" cy="300039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err="1" smtClean="0"/>
              <a:t>PipeLine</a:t>
            </a:r>
            <a:endParaRPr lang="en-GB" dirty="0"/>
          </a:p>
        </p:txBody>
      </p:sp>
      <p:sp>
        <p:nvSpPr>
          <p:cNvPr id="5" name="Rounded Rectangle 4"/>
          <p:cNvSpPr/>
          <p:nvPr/>
        </p:nvSpPr>
        <p:spPr>
          <a:xfrm>
            <a:off x="642910" y="1643050"/>
            <a:ext cx="2071702" cy="2428892"/>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Stage1</a:t>
            </a:r>
            <a:endParaRPr lang="en-GB" dirty="0"/>
          </a:p>
        </p:txBody>
      </p:sp>
      <p:sp>
        <p:nvSpPr>
          <p:cNvPr id="7" name="Rounded Rectangle 6"/>
          <p:cNvSpPr/>
          <p:nvPr/>
        </p:nvSpPr>
        <p:spPr>
          <a:xfrm>
            <a:off x="3500430" y="1643050"/>
            <a:ext cx="2071702" cy="2428892"/>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Stage2</a:t>
            </a:r>
            <a:endParaRPr lang="en-GB" dirty="0"/>
          </a:p>
        </p:txBody>
      </p:sp>
      <p:sp>
        <p:nvSpPr>
          <p:cNvPr id="8" name="Rounded Rectangle 7"/>
          <p:cNvSpPr/>
          <p:nvPr/>
        </p:nvSpPr>
        <p:spPr>
          <a:xfrm>
            <a:off x="6500826" y="1643050"/>
            <a:ext cx="2071702" cy="2428892"/>
          </a:xfrm>
          <a:prstGeom prst="roundRect">
            <a:avLst/>
          </a:prstGeom>
          <a:solidFill>
            <a:schemeClr val="tx1">
              <a:lumMod val="40000"/>
              <a:lumOff val="60000"/>
            </a:schemeClr>
          </a:solidFill>
          <a:ln>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Stage3</a:t>
            </a:r>
            <a:endParaRPr lang="en-GB" dirty="0"/>
          </a:p>
        </p:txBody>
      </p:sp>
      <p:sp>
        <p:nvSpPr>
          <p:cNvPr id="9" name="Rounded Rectangle 8"/>
          <p:cNvSpPr/>
          <p:nvPr/>
        </p:nvSpPr>
        <p:spPr>
          <a:xfrm>
            <a:off x="2857488" y="2000240"/>
            <a:ext cx="500066" cy="150019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p:nvSpPr>
        <p:spPr>
          <a:xfrm>
            <a:off x="5786446" y="2000240"/>
            <a:ext cx="500066" cy="150019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1071538" y="4714884"/>
            <a:ext cx="7358114" cy="707886"/>
          </a:xfrm>
          <a:prstGeom prst="rect">
            <a:avLst/>
          </a:prstGeom>
        </p:spPr>
        <p:txBody>
          <a:bodyPr wrap="square">
            <a:spAutoFit/>
          </a:bodyPr>
          <a:lstStyle/>
          <a:p>
            <a:r>
              <a:rPr lang="en-GB" sz="2000" dirty="0" err="1" smtClean="0"/>
              <a:t>Pipeline.Create</a:t>
            </a:r>
            <a:r>
              <a:rPr lang="en-GB" sz="2000" dirty="0" smtClean="0"/>
              <a:t>(</a:t>
            </a:r>
            <a:r>
              <a:rPr lang="en-GB" sz="2000" dirty="0" err="1" smtClean="0"/>
              <a:t>rawChunk</a:t>
            </a:r>
            <a:r>
              <a:rPr lang="en-GB" sz="2000" dirty="0" smtClean="0"/>
              <a:t> =&gt; Compress(</a:t>
            </a:r>
            <a:r>
              <a:rPr lang="en-GB" sz="2000" dirty="0" err="1" smtClean="0"/>
              <a:t>rawChunk</a:t>
            </a:r>
            <a:r>
              <a:rPr lang="en-GB" sz="2000" dirty="0" smtClean="0"/>
              <a:t>))</a:t>
            </a:r>
          </a:p>
          <a:p>
            <a:r>
              <a:rPr lang="en-GB" sz="2000" dirty="0" smtClean="0"/>
              <a:t>            .Next(</a:t>
            </a:r>
            <a:r>
              <a:rPr lang="en-GB" sz="2000" dirty="0" err="1" smtClean="0"/>
              <a:t>compressedChunk</a:t>
            </a:r>
            <a:r>
              <a:rPr lang="en-GB" sz="2000" dirty="0" smtClean="0"/>
              <a:t> =&gt; Encrypt(</a:t>
            </a:r>
            <a:r>
              <a:rPr lang="en-GB" sz="2000" dirty="0" err="1" smtClean="0"/>
              <a:t>compressedChunk</a:t>
            </a:r>
            <a:r>
              <a:rPr lang="en-GB" sz="2000" dirty="0" smtClean="0"/>
              <a:t>));</a:t>
            </a:r>
            <a:endParaRPr lang="en-GB"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Visual Studio</a:t>
            </a:r>
            <a:endParaRPr lang="en-GB" dirty="0"/>
          </a:p>
        </p:txBody>
      </p:sp>
      <p:sp>
        <p:nvSpPr>
          <p:cNvPr id="3" name="Content Placeholder 2"/>
          <p:cNvSpPr>
            <a:spLocks noGrp="1"/>
          </p:cNvSpPr>
          <p:nvPr>
            <p:ph idx="1"/>
          </p:nvPr>
        </p:nvSpPr>
        <p:spPr/>
        <p:txBody>
          <a:bodyPr/>
          <a:lstStyle/>
          <a:p>
            <a:r>
              <a:rPr lang="en-GB" dirty="0" smtClean="0"/>
              <a:t>Some of the new tooling.</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Data</a:t>
            </a:r>
            <a:endParaRPr lang="en-GB" dirty="0"/>
          </a:p>
        </p:txBody>
      </p:sp>
      <p:graphicFrame>
        <p:nvGraphicFramePr>
          <p:cNvPr id="6" name="Table 5"/>
          <p:cNvGraphicFramePr>
            <a:graphicFrameLocks noGrp="1"/>
          </p:cNvGraphicFramePr>
          <p:nvPr/>
        </p:nvGraphicFramePr>
        <p:xfrm>
          <a:off x="1142976" y="1643050"/>
          <a:ext cx="6715172" cy="3619500"/>
        </p:xfrm>
        <a:graphic>
          <a:graphicData uri="http://schemas.openxmlformats.org/drawingml/2006/table">
            <a:tbl>
              <a:tblPr/>
              <a:tblGrid>
                <a:gridCol w="1000132"/>
                <a:gridCol w="1143008"/>
                <a:gridCol w="1643074"/>
                <a:gridCol w="2928958"/>
              </a:tblGrid>
              <a:tr h="190500">
                <a:tc>
                  <a:txBody>
                    <a:bodyPr/>
                    <a:lstStyle/>
                    <a:p>
                      <a:pPr algn="l" fontAlgn="b"/>
                      <a:r>
                        <a:rPr lang="en-GB" sz="1100" b="0" i="0" u="none" strike="noStrike" dirty="0">
                          <a:solidFill>
                            <a:srgbClr val="000000"/>
                          </a:solidFill>
                          <a:latin typeface="Calibri"/>
                        </a:rPr>
                        <a:t>Year</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Processor</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Transistor Count</a:t>
                      </a:r>
                    </a:p>
                  </a:txBody>
                  <a:tcPr marL="2" marR="2" marT="2" marB="2" anchor="b">
                    <a:lnL>
                      <a:noFill/>
                    </a:lnL>
                    <a:lnR>
                      <a:noFill/>
                    </a:lnR>
                    <a:lnT>
                      <a:noFill/>
                    </a:lnT>
                    <a:lnB>
                      <a:noFill/>
                    </a:lnB>
                  </a:tcPr>
                </a:tc>
                <a:tc>
                  <a:txBody>
                    <a:bodyPr/>
                    <a:lstStyle/>
                    <a:p>
                      <a:pPr algn="r" fontAlgn="b"/>
                      <a:r>
                        <a:rPr lang="en-GB" sz="1100" b="0" i="0" u="none" strike="noStrike" dirty="0" err="1">
                          <a:solidFill>
                            <a:srgbClr val="000000"/>
                          </a:solidFill>
                          <a:latin typeface="Calibri"/>
                        </a:rPr>
                        <a:t>Mhz</a:t>
                      </a:r>
                      <a:endParaRPr lang="en-GB" sz="1100" b="0" i="0" u="none" strike="noStrike" dirty="0">
                        <a:solidFill>
                          <a:srgbClr val="000000"/>
                        </a:solidFill>
                        <a:latin typeface="Calibri"/>
                      </a:endParaRPr>
                    </a:p>
                  </a:txBody>
                  <a:tcPr marL="2" marR="2" marT="2" marB="2" anchor="b">
                    <a:lnL>
                      <a:noFill/>
                    </a:lnL>
                    <a:lnR>
                      <a:noFill/>
                    </a:lnR>
                    <a:lnT>
                      <a:noFill/>
                    </a:lnT>
                    <a:lnB>
                      <a:noFill/>
                    </a:lnB>
                  </a:tcPr>
                </a:tc>
              </a:tr>
              <a:tr h="190500">
                <a:tc>
                  <a:txBody>
                    <a:bodyPr/>
                    <a:lstStyle/>
                    <a:p>
                      <a:pPr algn="l" fontAlgn="b"/>
                      <a:r>
                        <a:rPr lang="en-GB" sz="1100" b="0" i="0" u="none" strike="noStrike" dirty="0" smtClean="0">
                          <a:solidFill>
                            <a:srgbClr val="000000"/>
                          </a:solidFill>
                          <a:latin typeface="Calibri"/>
                        </a:rPr>
                        <a:t>1975 </a:t>
                      </a:r>
                      <a:endParaRPr lang="en-GB" sz="1100" b="0" i="0" u="none" strike="noStrike" dirty="0">
                        <a:solidFill>
                          <a:srgbClr val="000000"/>
                        </a:solidFill>
                        <a:latin typeface="Calibri"/>
                      </a:endParaRP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6502</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4,000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1</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1979</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8086</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30,000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4</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1984</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286</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134,000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12</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1987</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386SX</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270,000</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20</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1988</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386DX</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275,000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50</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1989</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486</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1,200,000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60</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1993</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P60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3,100,000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60</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1995</a:t>
                      </a:r>
                    </a:p>
                  </a:txBody>
                  <a:tcPr marL="2" marR="2" marT="2" marB="2" anchor="b">
                    <a:lnL>
                      <a:noFill/>
                    </a:lnL>
                    <a:lnR>
                      <a:noFill/>
                    </a:lnR>
                    <a:lnT>
                      <a:noFill/>
                    </a:lnT>
                    <a:lnB>
                      <a:noFill/>
                    </a:lnB>
                  </a:tcPr>
                </a:tc>
                <a:tc>
                  <a:txBody>
                    <a:bodyPr/>
                    <a:lstStyle/>
                    <a:p>
                      <a:pPr algn="r" fontAlgn="b"/>
                      <a:r>
                        <a:rPr lang="en-GB" sz="1100" b="0" i="0" u="none" strike="noStrike" dirty="0" err="1">
                          <a:solidFill>
                            <a:srgbClr val="000000"/>
                          </a:solidFill>
                          <a:latin typeface="Calibri"/>
                        </a:rPr>
                        <a:t>Ppro</a:t>
                      </a:r>
                      <a:endParaRPr lang="en-GB" sz="1100" b="0" i="0" u="none" strike="noStrike" dirty="0">
                        <a:solidFill>
                          <a:srgbClr val="000000"/>
                        </a:solidFill>
                        <a:latin typeface="Calibri"/>
                      </a:endParaRP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5,500,000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200</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1997</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k6-200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8,800,000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200</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1997</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Pentium2</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7,500,000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233</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1999</a:t>
                      </a:r>
                    </a:p>
                  </a:txBody>
                  <a:tcPr marL="2" marR="2" marT="2" marB="2" anchor="b">
                    <a:lnL>
                      <a:noFill/>
                    </a:lnL>
                    <a:lnR>
                      <a:noFill/>
                    </a:lnR>
                    <a:lnT>
                      <a:noFill/>
                    </a:lnT>
                    <a:lnB>
                      <a:noFill/>
                    </a:lnB>
                  </a:tcPr>
                </a:tc>
                <a:tc>
                  <a:txBody>
                    <a:bodyPr/>
                    <a:lstStyle/>
                    <a:p>
                      <a:pPr algn="r" fontAlgn="b"/>
                      <a:r>
                        <a:rPr lang="en-GB" sz="1100" b="0" i="0" u="none" strike="noStrike" dirty="0" err="1">
                          <a:solidFill>
                            <a:srgbClr val="000000"/>
                          </a:solidFill>
                          <a:latin typeface="Calibri"/>
                        </a:rPr>
                        <a:t>Athlon</a:t>
                      </a:r>
                      <a:endParaRPr lang="en-GB" sz="1100" b="0" i="0" u="none" strike="noStrike" dirty="0">
                        <a:solidFill>
                          <a:srgbClr val="000000"/>
                        </a:solidFill>
                        <a:latin typeface="Calibri"/>
                      </a:endParaRP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22,000,000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600</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1999</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Pentium3</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28,000,000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600</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2000</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P4</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42,000,000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1400</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2001</a:t>
                      </a:r>
                    </a:p>
                  </a:txBody>
                  <a:tcPr marL="2" marR="2" marT="2" marB="2" anchor="b">
                    <a:lnL>
                      <a:noFill/>
                    </a:lnL>
                    <a:lnR>
                      <a:noFill/>
                    </a:lnR>
                    <a:lnT>
                      <a:noFill/>
                    </a:lnT>
                    <a:lnB>
                      <a:noFill/>
                    </a:lnB>
                  </a:tcPr>
                </a:tc>
                <a:tc>
                  <a:txBody>
                    <a:bodyPr/>
                    <a:lstStyle/>
                    <a:p>
                      <a:pPr algn="r" fontAlgn="b"/>
                      <a:r>
                        <a:rPr lang="en-GB" sz="1100" b="0" i="0" u="none" strike="noStrike" dirty="0" err="1">
                          <a:solidFill>
                            <a:srgbClr val="000000"/>
                          </a:solidFill>
                          <a:latin typeface="Calibri"/>
                        </a:rPr>
                        <a:t>AlthlonTBird</a:t>
                      </a:r>
                      <a:endParaRPr lang="en-GB" sz="1100" b="0" i="0" u="none" strike="noStrike" dirty="0">
                        <a:solidFill>
                          <a:srgbClr val="000000"/>
                        </a:solidFill>
                        <a:latin typeface="Calibri"/>
                      </a:endParaRP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37,000,000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1000</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2004</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Athlon64</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105,000,000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2,400</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2005</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Athlon64x2</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233,000,000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2,400</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2007</a:t>
                      </a:r>
                    </a:p>
                  </a:txBody>
                  <a:tcPr marL="2" marR="2" marT="2" marB="2" anchor="b">
                    <a:lnL>
                      <a:noFill/>
                    </a:lnL>
                    <a:lnR>
                      <a:noFill/>
                    </a:lnR>
                    <a:lnT>
                      <a:noFill/>
                    </a:lnT>
                    <a:lnB>
                      <a:noFill/>
                    </a:lnB>
                  </a:tcPr>
                </a:tc>
                <a:tc>
                  <a:txBody>
                    <a:bodyPr/>
                    <a:lstStyle/>
                    <a:p>
                      <a:pPr algn="r" fontAlgn="b"/>
                      <a:r>
                        <a:rPr lang="en-GB" sz="1100" b="0" i="0" u="none" strike="noStrike" dirty="0" err="1">
                          <a:solidFill>
                            <a:srgbClr val="000000"/>
                          </a:solidFill>
                          <a:latin typeface="Calibri"/>
                        </a:rPr>
                        <a:t>Phenom</a:t>
                      </a:r>
                      <a:endParaRPr lang="en-GB" sz="1100" b="0" i="0" u="none" strike="noStrike" dirty="0">
                        <a:solidFill>
                          <a:srgbClr val="000000"/>
                        </a:solidFill>
                        <a:latin typeface="Calibri"/>
                      </a:endParaRP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450,000,000</a:t>
                      </a: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2,200</a:t>
                      </a:r>
                    </a:p>
                  </a:txBody>
                  <a:tcPr marL="2" marR="2" marT="2" marB="2" anchor="b">
                    <a:lnL>
                      <a:noFill/>
                    </a:lnL>
                    <a:lnR>
                      <a:noFill/>
                    </a:lnR>
                    <a:lnT>
                      <a:noFill/>
                    </a:lnT>
                    <a:lnB>
                      <a:noFill/>
                    </a:lnB>
                  </a:tcPr>
                </a:tc>
              </a:tr>
              <a:tr h="190500">
                <a:tc>
                  <a:txBody>
                    <a:bodyPr/>
                    <a:lstStyle/>
                    <a:p>
                      <a:pPr algn="l" fontAlgn="b"/>
                      <a:r>
                        <a:rPr lang="en-GB" sz="1100" b="0" i="0" u="none" strike="noStrike" dirty="0">
                          <a:solidFill>
                            <a:srgbClr val="000000"/>
                          </a:solidFill>
                          <a:latin typeface="Calibri"/>
                        </a:rPr>
                        <a:t>2009</a:t>
                      </a:r>
                    </a:p>
                  </a:txBody>
                  <a:tcPr marL="2" marR="2" marT="2" marB="2" anchor="b">
                    <a:lnL>
                      <a:noFill/>
                    </a:lnL>
                    <a:lnR>
                      <a:noFill/>
                    </a:lnR>
                    <a:lnT>
                      <a:noFill/>
                    </a:lnT>
                    <a:lnB>
                      <a:noFill/>
                    </a:lnB>
                  </a:tcPr>
                </a:tc>
                <a:tc>
                  <a:txBody>
                    <a:bodyPr/>
                    <a:lstStyle/>
                    <a:p>
                      <a:pPr algn="r" fontAlgn="b"/>
                      <a:r>
                        <a:rPr lang="en-GB" sz="1100" b="0" i="0" u="none" strike="noStrike" dirty="0" err="1">
                          <a:solidFill>
                            <a:srgbClr val="000000"/>
                          </a:solidFill>
                          <a:latin typeface="Calibri"/>
                        </a:rPr>
                        <a:t>PhenomII</a:t>
                      </a:r>
                      <a:endParaRPr lang="en-GB" sz="1100" b="0" i="0" u="none" strike="noStrike" dirty="0">
                        <a:solidFill>
                          <a:srgbClr val="000000"/>
                        </a:solidFill>
                        <a:latin typeface="Calibri"/>
                      </a:endParaRPr>
                    </a:p>
                  </a:txBody>
                  <a:tcPr marL="2" marR="2" marT="2" marB="2" anchor="b">
                    <a:lnL>
                      <a:noFill/>
                    </a:lnL>
                    <a:lnR>
                      <a:noFill/>
                    </a:lnR>
                    <a:lnT>
                      <a:noFill/>
                    </a:lnT>
                    <a:lnB>
                      <a:noFill/>
                    </a:lnB>
                  </a:tcPr>
                </a:tc>
                <a:tc>
                  <a:txBody>
                    <a:bodyPr/>
                    <a:lstStyle/>
                    <a:p>
                      <a:pPr algn="r" fontAlgn="b"/>
                      <a:r>
                        <a:rPr lang="en-GB" sz="1100" b="0" i="0" u="none" strike="noStrike">
                          <a:solidFill>
                            <a:srgbClr val="000000"/>
                          </a:solidFill>
                          <a:latin typeface="Calibri"/>
                        </a:rPr>
                        <a:t>758,000,000</a:t>
                      </a:r>
                    </a:p>
                  </a:txBody>
                  <a:tcPr marL="2" marR="2" marT="2" marB="2" anchor="b">
                    <a:lnL>
                      <a:noFill/>
                    </a:lnL>
                    <a:lnR>
                      <a:noFill/>
                    </a:lnR>
                    <a:lnT>
                      <a:noFill/>
                    </a:lnT>
                    <a:lnB>
                      <a:noFill/>
                    </a:lnB>
                  </a:tcPr>
                </a:tc>
                <a:tc>
                  <a:txBody>
                    <a:bodyPr/>
                    <a:lstStyle/>
                    <a:p>
                      <a:pPr algn="r" fontAlgn="b"/>
                      <a:r>
                        <a:rPr lang="en-GB" sz="1100" b="0" i="0" u="none" strike="noStrike" dirty="0">
                          <a:solidFill>
                            <a:srgbClr val="000000"/>
                          </a:solidFill>
                          <a:latin typeface="Calibri"/>
                        </a:rPr>
                        <a:t>2,800</a:t>
                      </a:r>
                    </a:p>
                  </a:txBody>
                  <a:tcPr marL="2" marR="2" marT="2" marB="2" anchor="b">
                    <a:lnL>
                      <a:noFill/>
                    </a:lnL>
                    <a:lnR>
                      <a:noFill/>
                    </a:lnR>
                    <a:lnT>
                      <a:noFill/>
                    </a:lnT>
                    <a:lnB>
                      <a:noFill/>
                    </a:lnB>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11000">
              <a:schemeClr val="bg1">
                <a:lumMod val="85000"/>
              </a:schemeClr>
            </a:gs>
            <a:gs pos="100000">
              <a:schemeClr val="bg1"/>
            </a:gs>
          </a:gsLst>
          <a:lin ang="156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and Links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Understand the Impact of Low-Lock Techniques in Multithreaded Apps.</a:t>
            </a:r>
            <a:br>
              <a:rPr lang="en-GB" dirty="0" smtClean="0"/>
            </a:br>
            <a:r>
              <a:rPr lang="en-GB" sz="2000" u="sng" dirty="0" smtClean="0">
                <a:solidFill>
                  <a:schemeClr val="accent6">
                    <a:lumMod val="75000"/>
                  </a:schemeClr>
                </a:solidFill>
              </a:rPr>
              <a:t>http://msdn.microsoft.com/en-us/magazine/cc163715.aspx</a:t>
            </a:r>
          </a:p>
          <a:p>
            <a:endParaRPr lang="en-GB" sz="2000" dirty="0" smtClean="0"/>
          </a:p>
          <a:p>
            <a:r>
              <a:rPr lang="en-US" dirty="0" smtClean="0"/>
              <a:t>Key Links</a:t>
            </a:r>
          </a:p>
          <a:p>
            <a:pPr lvl="1"/>
            <a:r>
              <a:rPr lang="en-US" sz="2400" dirty="0" smtClean="0"/>
              <a:t>Parallel Computing Dev Center</a:t>
            </a:r>
          </a:p>
          <a:p>
            <a:pPr lvl="2"/>
            <a:r>
              <a:rPr lang="en-US" sz="2000" u="sng" dirty="0" smtClean="0">
                <a:solidFill>
                  <a:schemeClr val="accent6">
                    <a:lumMod val="75000"/>
                  </a:schemeClr>
                </a:solidFill>
              </a:rPr>
              <a:t>http://msdn.com/concurrency  </a:t>
            </a:r>
          </a:p>
          <a:p>
            <a:pPr lvl="1"/>
            <a:r>
              <a:rPr lang="en-US" sz="2400" dirty="0" smtClean="0"/>
              <a:t>Code samples</a:t>
            </a:r>
          </a:p>
          <a:p>
            <a:pPr lvl="2"/>
            <a:r>
              <a:rPr lang="en-US" sz="2000" u="sng" dirty="0" smtClean="0"/>
              <a:t>http://code.msdn.microsoft.com/ParExtSamples </a:t>
            </a:r>
          </a:p>
          <a:p>
            <a:pPr lvl="1"/>
            <a:r>
              <a:rPr lang="en-US" sz="2400" dirty="0" smtClean="0"/>
              <a:t>Blogs</a:t>
            </a:r>
          </a:p>
          <a:p>
            <a:pPr lvl="2"/>
            <a:r>
              <a:rPr lang="en-US" sz="2000" dirty="0" smtClean="0"/>
              <a:t>Managed: </a:t>
            </a:r>
            <a:r>
              <a:rPr lang="en-US" sz="2000" u="sng" dirty="0" smtClean="0">
                <a:solidFill>
                  <a:schemeClr val="accent6">
                    <a:lumMod val="75000"/>
                  </a:schemeClr>
                </a:solidFill>
              </a:rPr>
              <a:t>http://blogs.msdn.com/pfxteam </a:t>
            </a:r>
          </a:p>
          <a:p>
            <a:pPr lvl="2"/>
            <a:r>
              <a:rPr lang="en-US" sz="2000" dirty="0" smtClean="0"/>
              <a:t>Tools: </a:t>
            </a:r>
            <a:r>
              <a:rPr lang="en-US" sz="2000" u="sng" dirty="0" smtClean="0">
                <a:solidFill>
                  <a:schemeClr val="accent6">
                    <a:lumMod val="75000"/>
                  </a:schemeClr>
                </a:solidFill>
              </a:rPr>
              <a:t>http://blogs.msdn.com/visualizeparallel  </a:t>
            </a:r>
          </a:p>
          <a:p>
            <a:pPr lvl="1"/>
            <a:r>
              <a:rPr lang="en-US" sz="2400" dirty="0" smtClean="0"/>
              <a:t>Forums</a:t>
            </a:r>
          </a:p>
          <a:p>
            <a:pPr lvl="2"/>
            <a:r>
              <a:rPr lang="en-US" sz="2000" u="sng" dirty="0" smtClean="0">
                <a:solidFill>
                  <a:schemeClr val="accent6">
                    <a:lumMod val="75000"/>
                  </a:schemeClr>
                </a:solidFill>
              </a:rPr>
              <a:t>http://social.msdn.microsoft.com/Forums/en-US/category/parallelcomputing </a:t>
            </a:r>
            <a:endParaRPr lang="en-US" sz="2000" u="sng" dirty="0">
              <a:solidFill>
                <a:schemeClr val="accent6">
                  <a:lumMod val="75000"/>
                </a:schemeClr>
              </a:solidFill>
            </a:endParaRPr>
          </a:p>
        </p:txBody>
      </p:sp>
      <p:sp>
        <p:nvSpPr>
          <p:cNvPr id="4" name="Rectangle 3"/>
          <p:cNvSpPr/>
          <p:nvPr/>
        </p:nvSpPr>
        <p:spPr>
          <a:xfrm>
            <a:off x="7143768" y="6286520"/>
            <a:ext cx="1800173" cy="369332"/>
          </a:xfrm>
          <a:prstGeom prst="rect">
            <a:avLst/>
          </a:prstGeom>
        </p:spPr>
        <p:txBody>
          <a:bodyPr wrap="none">
            <a:spAutoFit/>
          </a:bodyPr>
          <a:lstStyle/>
          <a:p>
            <a:r>
              <a:rPr lang="en-GB" dirty="0" smtClean="0"/>
              <a:t>blackmarble.com</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Transistor Counts &amp; Clock Speeds</a:t>
            </a:r>
            <a:endParaRPr lang="en-GB" dirty="0"/>
          </a:p>
        </p:txBody>
      </p:sp>
      <p:graphicFrame>
        <p:nvGraphicFramePr>
          <p:cNvPr id="6" name="Chart 5"/>
          <p:cNvGraphicFramePr/>
          <p:nvPr/>
        </p:nvGraphicFramePr>
        <p:xfrm>
          <a:off x="4286280" y="3714752"/>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357190" y="1357298"/>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672345" y="1571612"/>
            <a:ext cx="7900183" cy="380525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Transistor Count and Clock Speeds – Log10</a:t>
            </a:r>
            <a:endParaRPr lang="en-GB" dirty="0"/>
          </a:p>
        </p:txBody>
      </p:sp>
      <p:graphicFrame>
        <p:nvGraphicFramePr>
          <p:cNvPr id="4" name="Content Placeholder 3"/>
          <p:cNvGraphicFramePr>
            <a:graphicFrameLocks noGrp="1"/>
          </p:cNvGraphicFramePr>
          <p:nvPr>
            <p:ph idx="1"/>
          </p:nvPr>
        </p:nvGraphicFramePr>
        <p:xfrm>
          <a:off x="500034" y="157161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p:txBody>
          <a:bodyPr/>
          <a:lstStyle/>
          <a:p>
            <a:r>
              <a:rPr lang="en-GB" dirty="0" smtClean="0"/>
              <a:t>Wintel - “Grove </a:t>
            </a:r>
            <a:r>
              <a:rPr lang="en-GB" dirty="0" err="1" smtClean="0"/>
              <a:t>giveth</a:t>
            </a:r>
            <a:r>
              <a:rPr lang="en-GB" dirty="0" smtClean="0"/>
              <a:t>, and Gates </a:t>
            </a:r>
            <a:r>
              <a:rPr lang="en-GB" dirty="0" err="1" smtClean="0"/>
              <a:t>taketh</a:t>
            </a:r>
            <a:r>
              <a:rPr lang="en-GB" dirty="0" smtClean="0"/>
              <a:t> away.” </a:t>
            </a:r>
          </a:p>
          <a:p>
            <a:r>
              <a:rPr lang="en-GB" dirty="0" smtClean="0"/>
              <a:t>Lazy programmers dream</a:t>
            </a:r>
          </a:p>
          <a:p>
            <a:endParaRPr lang="en-GB" dirty="0" smtClean="0"/>
          </a:p>
        </p:txBody>
      </p:sp>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tx1"/>
                </a:solidFill>
                <a:effectLst/>
                <a:uLnTx/>
                <a:uFillTx/>
                <a:latin typeface="+mj-lt"/>
                <a:ea typeface="+mj-ea"/>
                <a:cs typeface="+mj-cs"/>
              </a:rPr>
              <a:t>“The Honeymoon”</a:t>
            </a:r>
            <a:endParaRPr kumimoji="0" lang="en-GB"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Moore’s </a:t>
            </a:r>
            <a:r>
              <a:rPr lang="en-GB" dirty="0" smtClean="0"/>
              <a:t>Law is NOT dead.</a:t>
            </a:r>
            <a:endParaRPr lang="en-GB" dirty="0"/>
          </a:p>
        </p:txBody>
      </p:sp>
      <p:sp>
        <p:nvSpPr>
          <p:cNvPr id="3" name="Content Placeholder 2"/>
          <p:cNvSpPr>
            <a:spLocks noGrp="1"/>
          </p:cNvSpPr>
          <p:nvPr>
            <p:ph idx="1"/>
          </p:nvPr>
        </p:nvSpPr>
        <p:spPr/>
        <p:txBody>
          <a:bodyPr>
            <a:normAutofit fontScale="77500" lnSpcReduction="20000"/>
          </a:bodyPr>
          <a:lstStyle/>
          <a:p>
            <a:r>
              <a:rPr lang="en-GB" u="sng" dirty="0" smtClean="0">
                <a:solidFill>
                  <a:schemeClr val="accent6">
                    <a:lumMod val="75000"/>
                  </a:schemeClr>
                </a:solidFill>
              </a:rPr>
              <a:t>http://</a:t>
            </a:r>
            <a:r>
              <a:rPr lang="en-GB" u="sng" dirty="0" smtClean="0">
                <a:solidFill>
                  <a:schemeClr val="accent6">
                    <a:lumMod val="75000"/>
                  </a:schemeClr>
                </a:solidFill>
              </a:rPr>
              <a:t>www.engadget.com/2010/05/03/nvidia-vp-says-moores-law-is-dead</a:t>
            </a:r>
          </a:p>
          <a:p>
            <a:endParaRPr lang="en-GB" u="sng" dirty="0" smtClean="0">
              <a:solidFill>
                <a:schemeClr val="accent6">
                  <a:lumMod val="75000"/>
                </a:schemeClr>
              </a:solidFill>
            </a:endParaRPr>
          </a:p>
          <a:p>
            <a:r>
              <a:rPr lang="en-GB" u="sng" dirty="0" smtClean="0">
                <a:solidFill>
                  <a:schemeClr val="accent6">
                    <a:lumMod val="75000"/>
                  </a:schemeClr>
                </a:solidFill>
              </a:rPr>
              <a:t>http://</a:t>
            </a:r>
            <a:r>
              <a:rPr lang="en-GB" u="sng" dirty="0" smtClean="0">
                <a:solidFill>
                  <a:schemeClr val="accent6">
                    <a:lumMod val="75000"/>
                  </a:schemeClr>
                </a:solidFill>
              </a:rPr>
              <a:t>arstechnica.com/business/news/2010/05/moores-law-is-not-dead-its-merely-pining-for-the-fjords.ars</a:t>
            </a:r>
          </a:p>
          <a:p>
            <a:endParaRPr lang="en-GB" dirty="0" smtClean="0">
              <a:solidFill>
                <a:schemeClr val="tx2"/>
              </a:solidFill>
            </a:endParaRPr>
          </a:p>
          <a:p>
            <a:r>
              <a:rPr lang="en-GB" dirty="0" smtClean="0"/>
              <a:t>Last few years clock speeds flatten out at approx 3 </a:t>
            </a:r>
            <a:r>
              <a:rPr lang="en-GB" dirty="0" err="1" smtClean="0"/>
              <a:t>Ghz</a:t>
            </a:r>
            <a:endParaRPr lang="en-GB" dirty="0" smtClean="0"/>
          </a:p>
          <a:p>
            <a:pPr lvl="1"/>
            <a:r>
              <a:rPr lang="en-GB" dirty="0" smtClean="0"/>
              <a:t>limited by silicon </a:t>
            </a:r>
            <a:r>
              <a:rPr lang="en-GB" dirty="0" smtClean="0"/>
              <a:t>tech</a:t>
            </a:r>
          </a:p>
          <a:p>
            <a:pPr lvl="1"/>
            <a:endParaRPr lang="en-GB" dirty="0" smtClean="0"/>
          </a:p>
          <a:p>
            <a:r>
              <a:rPr lang="en-GB" dirty="0" smtClean="0"/>
              <a:t>Transistor counts continue to increase, but</a:t>
            </a:r>
            <a:r>
              <a:rPr lang="en-GB" dirty="0" smtClean="0"/>
              <a:t>...</a:t>
            </a:r>
          </a:p>
          <a:p>
            <a:endParaRPr lang="en-GB" dirty="0" smtClean="0"/>
          </a:p>
          <a:p>
            <a:r>
              <a:rPr lang="en-GB" dirty="0" smtClean="0"/>
              <a:t>More cores not faster processors</a:t>
            </a:r>
          </a:p>
          <a:p>
            <a:endParaRPr lang="en-GB" dirty="0"/>
          </a:p>
        </p:txBody>
      </p:sp>
    </p:spTree>
  </p:cSld>
  <p:clrMapOvr>
    <a:masterClrMapping/>
  </p:clrMapOvr>
</p:sld>
</file>

<file path=ppt/theme/theme1.xml><?xml version="1.0" encoding="utf-8"?>
<a:theme xmlns:a="http://schemas.openxmlformats.org/drawingml/2006/main" name="Office Theme">
  <a:themeElements>
    <a:clrScheme name="Custom 1">
      <a:dk1>
        <a:srgbClr val="3F3F3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1318</TotalTime>
  <Words>1759</Words>
  <Application>Microsoft Office PowerPoint</Application>
  <PresentationFormat>On-screen Show (4:3)</PresentationFormat>
  <Paragraphs>434</Paragraphs>
  <Slides>40</Slides>
  <Notes>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Barry Wimlett</vt:lpstr>
      <vt:lpstr>Concurrent Programming</vt:lpstr>
      <vt:lpstr>Moore’s Law April 19 1965</vt:lpstr>
      <vt:lpstr>Some Data</vt:lpstr>
      <vt:lpstr>Transistor Counts &amp; Clock Speeds</vt:lpstr>
      <vt:lpstr>Slide 6</vt:lpstr>
      <vt:lpstr>Transistor Count and Clock Speeds – Log10</vt:lpstr>
      <vt:lpstr> </vt:lpstr>
      <vt:lpstr>Moore’s Law is NOT dead.</vt:lpstr>
      <vt:lpstr>Problems With More Cores</vt:lpstr>
      <vt:lpstr>Single Core</vt:lpstr>
      <vt:lpstr>Multi Core</vt:lpstr>
      <vt:lpstr>ManyCore</vt:lpstr>
      <vt:lpstr>Windows 7/Server 2008</vt:lpstr>
      <vt:lpstr>Slide 15</vt:lpstr>
      <vt:lpstr>Slide 16</vt:lpstr>
      <vt:lpstr>Multi-threading</vt:lpstr>
      <vt:lpstr>Asynch Programming</vt:lpstr>
      <vt:lpstr>Problems</vt:lpstr>
      <vt:lpstr>User as a bottleneck</vt:lpstr>
      <vt:lpstr>The future</vt:lpstr>
      <vt:lpstr>Task-Orientated</vt:lpstr>
      <vt:lpstr>New for .Net4 for NOW</vt:lpstr>
      <vt:lpstr>Parallel Computing and .net4</vt:lpstr>
      <vt:lpstr>ThreadPool in .NET 3.5</vt:lpstr>
      <vt:lpstr>ThreadPool in .NET 4</vt:lpstr>
      <vt:lpstr>Demo Time </vt:lpstr>
      <vt:lpstr>Easy wins with P/LINQ</vt:lpstr>
      <vt:lpstr>Slide 29</vt:lpstr>
      <vt:lpstr>Slide 30</vt:lpstr>
      <vt:lpstr>TPL - Task is Your New Best Friend</vt:lpstr>
      <vt:lpstr>Demo Time </vt:lpstr>
      <vt:lpstr>IObserver&lt;T&gt;,IObservable&lt;T&gt;</vt:lpstr>
      <vt:lpstr>Code Show and Tell</vt:lpstr>
      <vt:lpstr>New Sync Primitives in .NET 4</vt:lpstr>
      <vt:lpstr>Parrallel Extensions Extras</vt:lpstr>
      <vt:lpstr>LINQ for TASKS http://blogs.msdn.com/pfxteam/archive/2010/04/04/9990343.aspx</vt:lpstr>
      <vt:lpstr>PipeLine</vt:lpstr>
      <vt:lpstr>Visual Studio</vt:lpstr>
      <vt:lpstr>Summary and Links</vt:lpstr>
    </vt:vector>
  </TitlesOfParts>
  <Company>Black Marble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Concurrent Programming</dc:title>
  <dc:creator>barry</dc:creator>
  <cp:lastModifiedBy>Lauren</cp:lastModifiedBy>
  <cp:revision>138</cp:revision>
  <dcterms:created xsi:type="dcterms:W3CDTF">2009-11-30T11:03:36Z</dcterms:created>
  <dcterms:modified xsi:type="dcterms:W3CDTF">2010-05-06T15:00:15Z</dcterms:modified>
</cp:coreProperties>
</file>