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301" r:id="rId2"/>
    <p:sldId id="256" r:id="rId3"/>
    <p:sldId id="257" r:id="rId4"/>
    <p:sldId id="289" r:id="rId5"/>
    <p:sldId id="266" r:id="rId6"/>
    <p:sldId id="295" r:id="rId7"/>
    <p:sldId id="267" r:id="rId8"/>
    <p:sldId id="268" r:id="rId9"/>
    <p:sldId id="270" r:id="rId10"/>
    <p:sldId id="269" r:id="rId11"/>
    <p:sldId id="272" r:id="rId12"/>
    <p:sldId id="273" r:id="rId13"/>
    <p:sldId id="291" r:id="rId14"/>
    <p:sldId id="274" r:id="rId15"/>
    <p:sldId id="298" r:id="rId16"/>
    <p:sldId id="300" r:id="rId17"/>
    <p:sldId id="259" r:id="rId18"/>
    <p:sldId id="258" r:id="rId19"/>
    <p:sldId id="262" r:id="rId20"/>
    <p:sldId id="260" r:id="rId21"/>
    <p:sldId id="263" r:id="rId22"/>
    <p:sldId id="261" r:id="rId23"/>
    <p:sldId id="265" r:id="rId24"/>
    <p:sldId id="282" r:id="rId25"/>
    <p:sldId id="280" r:id="rId26"/>
    <p:sldId id="281" r:id="rId27"/>
    <p:sldId id="286" r:id="rId28"/>
    <p:sldId id="264" r:id="rId29"/>
    <p:sldId id="293" r:id="rId30"/>
    <p:sldId id="294" r:id="rId31"/>
    <p:sldId id="283" r:id="rId32"/>
    <p:sldId id="296" r:id="rId33"/>
    <p:sldId id="278" r:id="rId34"/>
    <p:sldId id="287" r:id="rId35"/>
    <p:sldId id="292" r:id="rId36"/>
    <p:sldId id="284" r:id="rId37"/>
    <p:sldId id="285" r:id="rId38"/>
    <p:sldId id="297" r:id="rId39"/>
    <p:sldId id="288" r:id="rId40"/>
    <p:sldId id="271"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73" autoAdjust="0"/>
    <p:restoredTop sz="93059" autoAdjust="0"/>
  </p:normalViewPr>
  <p:slideViewPr>
    <p:cSldViewPr>
      <p:cViewPr varScale="1">
        <p:scale>
          <a:sx n="105" d="100"/>
          <a:sy n="105" d="100"/>
        </p:scale>
        <p:origin x="-118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F:\cpu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cpu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GB"/>
  <c:chart>
    <c:title>
      <c:tx>
        <c:rich>
          <a:bodyPr/>
          <a:lstStyle/>
          <a:p>
            <a:pPr>
              <a:defRPr/>
            </a:pPr>
            <a:r>
              <a:rPr lang="en-GB" dirty="0" smtClean="0"/>
              <a:t>Transistor Count</a:t>
            </a:r>
            <a:endParaRPr lang="en-GB" dirty="0"/>
          </a:p>
        </c:rich>
      </c:tx>
      <c:layout/>
    </c:title>
    <c:plotArea>
      <c:layout/>
      <c:lineChart>
        <c:grouping val="stacked"/>
        <c:ser>
          <c:idx val="0"/>
          <c:order val="1"/>
          <c:tx>
            <c:v>Transistor Count</c:v>
          </c:tx>
          <c:marker>
            <c:symbol val="none"/>
          </c:marker>
          <c:cat>
            <c:numRef>
              <c:f>Sheet1!$A$4:$A$21</c:f>
              <c:numCache>
                <c:formatCode>General</c:formatCode>
                <c:ptCount val="18"/>
                <c:pt idx="0">
                  <c:v>1975</c:v>
                </c:pt>
                <c:pt idx="1">
                  <c:v>1979</c:v>
                </c:pt>
                <c:pt idx="2">
                  <c:v>1984</c:v>
                </c:pt>
                <c:pt idx="3">
                  <c:v>1987</c:v>
                </c:pt>
                <c:pt idx="4">
                  <c:v>1988</c:v>
                </c:pt>
                <c:pt idx="5">
                  <c:v>1989</c:v>
                </c:pt>
                <c:pt idx="6">
                  <c:v>1993</c:v>
                </c:pt>
                <c:pt idx="7">
                  <c:v>1995</c:v>
                </c:pt>
                <c:pt idx="8">
                  <c:v>1997</c:v>
                </c:pt>
                <c:pt idx="9">
                  <c:v>1997</c:v>
                </c:pt>
                <c:pt idx="10">
                  <c:v>1999</c:v>
                </c:pt>
                <c:pt idx="11">
                  <c:v>1999</c:v>
                </c:pt>
                <c:pt idx="12">
                  <c:v>2000</c:v>
                </c:pt>
                <c:pt idx="13">
                  <c:v>2001</c:v>
                </c:pt>
                <c:pt idx="14">
                  <c:v>2004</c:v>
                </c:pt>
                <c:pt idx="15">
                  <c:v>2005</c:v>
                </c:pt>
                <c:pt idx="16">
                  <c:v>2007</c:v>
                </c:pt>
                <c:pt idx="17">
                  <c:v>2009</c:v>
                </c:pt>
              </c:numCache>
            </c:numRef>
          </c:cat>
          <c:val>
            <c:numRef>
              <c:f>Sheet1!$C$4:$C$21</c:f>
              <c:numCache>
                <c:formatCode>#,##0</c:formatCode>
                <c:ptCount val="18"/>
                <c:pt idx="0">
                  <c:v>4000</c:v>
                </c:pt>
                <c:pt idx="1">
                  <c:v>30000</c:v>
                </c:pt>
                <c:pt idx="2">
                  <c:v>134000</c:v>
                </c:pt>
                <c:pt idx="3">
                  <c:v>270000</c:v>
                </c:pt>
                <c:pt idx="4">
                  <c:v>275000</c:v>
                </c:pt>
                <c:pt idx="5">
                  <c:v>1200000</c:v>
                </c:pt>
                <c:pt idx="6">
                  <c:v>3100000</c:v>
                </c:pt>
                <c:pt idx="7">
                  <c:v>5500000</c:v>
                </c:pt>
                <c:pt idx="8">
                  <c:v>8800000</c:v>
                </c:pt>
                <c:pt idx="9">
                  <c:v>7500000</c:v>
                </c:pt>
                <c:pt idx="10">
                  <c:v>22000000</c:v>
                </c:pt>
                <c:pt idx="11">
                  <c:v>28000000</c:v>
                </c:pt>
                <c:pt idx="12">
                  <c:v>42000000</c:v>
                </c:pt>
                <c:pt idx="13">
                  <c:v>37000000</c:v>
                </c:pt>
                <c:pt idx="14">
                  <c:v>105000000</c:v>
                </c:pt>
                <c:pt idx="15">
                  <c:v>233000000</c:v>
                </c:pt>
                <c:pt idx="16">
                  <c:v>450000000</c:v>
                </c:pt>
                <c:pt idx="17">
                  <c:v>758000000</c:v>
                </c:pt>
              </c:numCache>
            </c:numRef>
          </c:val>
        </c:ser>
        <c:ser>
          <c:idx val="1"/>
          <c:order val="0"/>
          <c:tx>
            <c:v>Clock Speed</c:v>
          </c:tx>
          <c:marker>
            <c:symbol val="none"/>
          </c:marker>
          <c:cat>
            <c:numRef>
              <c:f>Sheet1!$A$4:$A$21</c:f>
              <c:numCache>
                <c:formatCode>General</c:formatCode>
                <c:ptCount val="18"/>
                <c:pt idx="0">
                  <c:v>1975</c:v>
                </c:pt>
                <c:pt idx="1">
                  <c:v>1979</c:v>
                </c:pt>
                <c:pt idx="2">
                  <c:v>1984</c:v>
                </c:pt>
                <c:pt idx="3">
                  <c:v>1987</c:v>
                </c:pt>
                <c:pt idx="4">
                  <c:v>1988</c:v>
                </c:pt>
                <c:pt idx="5">
                  <c:v>1989</c:v>
                </c:pt>
                <c:pt idx="6">
                  <c:v>1993</c:v>
                </c:pt>
                <c:pt idx="7">
                  <c:v>1995</c:v>
                </c:pt>
                <c:pt idx="8">
                  <c:v>1997</c:v>
                </c:pt>
                <c:pt idx="9">
                  <c:v>1997</c:v>
                </c:pt>
                <c:pt idx="10">
                  <c:v>1999</c:v>
                </c:pt>
                <c:pt idx="11">
                  <c:v>1999</c:v>
                </c:pt>
                <c:pt idx="12">
                  <c:v>2000</c:v>
                </c:pt>
                <c:pt idx="13">
                  <c:v>2001</c:v>
                </c:pt>
                <c:pt idx="14">
                  <c:v>2004</c:v>
                </c:pt>
                <c:pt idx="15">
                  <c:v>2005</c:v>
                </c:pt>
                <c:pt idx="16">
                  <c:v>2007</c:v>
                </c:pt>
                <c:pt idx="17">
                  <c:v>2009</c:v>
                </c:pt>
              </c:numCache>
            </c:numRef>
          </c:cat>
          <c:val>
            <c:numRef>
              <c:f>Sheet1!$D$4:$D$21</c:f>
              <c:numCache>
                <c:formatCode>General</c:formatCode>
                <c:ptCount val="18"/>
                <c:pt idx="0">
                  <c:v>1</c:v>
                </c:pt>
                <c:pt idx="1">
                  <c:v>4</c:v>
                </c:pt>
                <c:pt idx="2">
                  <c:v>12</c:v>
                </c:pt>
                <c:pt idx="3">
                  <c:v>20</c:v>
                </c:pt>
                <c:pt idx="4">
                  <c:v>50</c:v>
                </c:pt>
                <c:pt idx="5">
                  <c:v>60</c:v>
                </c:pt>
                <c:pt idx="6">
                  <c:v>60</c:v>
                </c:pt>
                <c:pt idx="7">
                  <c:v>200</c:v>
                </c:pt>
                <c:pt idx="8">
                  <c:v>200</c:v>
                </c:pt>
                <c:pt idx="9">
                  <c:v>233</c:v>
                </c:pt>
                <c:pt idx="10">
                  <c:v>600</c:v>
                </c:pt>
                <c:pt idx="11">
                  <c:v>600</c:v>
                </c:pt>
                <c:pt idx="12">
                  <c:v>1400</c:v>
                </c:pt>
                <c:pt idx="13">
                  <c:v>1000</c:v>
                </c:pt>
                <c:pt idx="14" formatCode="#,##0">
                  <c:v>2400</c:v>
                </c:pt>
                <c:pt idx="15" formatCode="#,##0">
                  <c:v>2400</c:v>
                </c:pt>
                <c:pt idx="16" formatCode="#,##0">
                  <c:v>2200</c:v>
                </c:pt>
                <c:pt idx="17" formatCode="#,##0">
                  <c:v>2800</c:v>
                </c:pt>
              </c:numCache>
            </c:numRef>
          </c:val>
        </c:ser>
        <c:marker val="1"/>
        <c:axId val="64504576"/>
        <c:axId val="64506112"/>
      </c:lineChart>
      <c:catAx>
        <c:axId val="64504576"/>
        <c:scaling>
          <c:orientation val="minMax"/>
        </c:scaling>
        <c:axPos val="b"/>
        <c:numFmt formatCode="General" sourceLinked="1"/>
        <c:tickLblPos val="nextTo"/>
        <c:crossAx val="64506112"/>
        <c:crosses val="autoZero"/>
        <c:auto val="1"/>
        <c:lblAlgn val="ctr"/>
        <c:lblOffset val="100"/>
      </c:catAx>
      <c:valAx>
        <c:axId val="64506112"/>
        <c:scaling>
          <c:orientation val="minMax"/>
        </c:scaling>
        <c:axPos val="l"/>
        <c:majorGridlines/>
        <c:numFmt formatCode="#,##0" sourceLinked="1"/>
        <c:tickLblPos val="nextTo"/>
        <c:crossAx val="64504576"/>
        <c:crosses val="autoZero"/>
        <c:crossBetween val="between"/>
      </c:valAx>
    </c:plotArea>
    <c:legend>
      <c:legendPos val="r"/>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GB"/>
  <c:chart>
    <c:title>
      <c:layout/>
    </c:title>
    <c:plotArea>
      <c:layout/>
      <c:lineChart>
        <c:grouping val="stacked"/>
        <c:ser>
          <c:idx val="1"/>
          <c:order val="0"/>
          <c:tx>
            <c:v>Clock Speed</c:v>
          </c:tx>
          <c:marker>
            <c:symbol val="none"/>
          </c:marker>
          <c:cat>
            <c:numRef>
              <c:f>Sheet1!$A$4:$A$21</c:f>
              <c:numCache>
                <c:formatCode>General</c:formatCode>
                <c:ptCount val="18"/>
                <c:pt idx="0">
                  <c:v>1975</c:v>
                </c:pt>
                <c:pt idx="1">
                  <c:v>1979</c:v>
                </c:pt>
                <c:pt idx="2">
                  <c:v>1984</c:v>
                </c:pt>
                <c:pt idx="3">
                  <c:v>1987</c:v>
                </c:pt>
                <c:pt idx="4">
                  <c:v>1988</c:v>
                </c:pt>
                <c:pt idx="5">
                  <c:v>1989</c:v>
                </c:pt>
                <c:pt idx="6">
                  <c:v>1993</c:v>
                </c:pt>
                <c:pt idx="7">
                  <c:v>1995</c:v>
                </c:pt>
                <c:pt idx="8">
                  <c:v>1997</c:v>
                </c:pt>
                <c:pt idx="9">
                  <c:v>1997</c:v>
                </c:pt>
                <c:pt idx="10">
                  <c:v>1999</c:v>
                </c:pt>
                <c:pt idx="11">
                  <c:v>1999</c:v>
                </c:pt>
                <c:pt idx="12">
                  <c:v>2000</c:v>
                </c:pt>
                <c:pt idx="13">
                  <c:v>2001</c:v>
                </c:pt>
                <c:pt idx="14">
                  <c:v>2004</c:v>
                </c:pt>
                <c:pt idx="15">
                  <c:v>2005</c:v>
                </c:pt>
                <c:pt idx="16">
                  <c:v>2007</c:v>
                </c:pt>
                <c:pt idx="17">
                  <c:v>2009</c:v>
                </c:pt>
              </c:numCache>
            </c:numRef>
          </c:cat>
          <c:val>
            <c:numRef>
              <c:f>Sheet1!$D$4:$D$21</c:f>
              <c:numCache>
                <c:formatCode>General</c:formatCode>
                <c:ptCount val="18"/>
                <c:pt idx="0">
                  <c:v>1</c:v>
                </c:pt>
                <c:pt idx="1">
                  <c:v>4</c:v>
                </c:pt>
                <c:pt idx="2">
                  <c:v>12</c:v>
                </c:pt>
                <c:pt idx="3">
                  <c:v>20</c:v>
                </c:pt>
                <c:pt idx="4">
                  <c:v>50</c:v>
                </c:pt>
                <c:pt idx="5">
                  <c:v>60</c:v>
                </c:pt>
                <c:pt idx="6">
                  <c:v>60</c:v>
                </c:pt>
                <c:pt idx="7">
                  <c:v>200</c:v>
                </c:pt>
                <c:pt idx="8">
                  <c:v>200</c:v>
                </c:pt>
                <c:pt idx="9">
                  <c:v>233</c:v>
                </c:pt>
                <c:pt idx="10">
                  <c:v>600</c:v>
                </c:pt>
                <c:pt idx="11">
                  <c:v>600</c:v>
                </c:pt>
                <c:pt idx="12">
                  <c:v>1400</c:v>
                </c:pt>
                <c:pt idx="13">
                  <c:v>1000</c:v>
                </c:pt>
                <c:pt idx="14" formatCode="#,##0">
                  <c:v>2400</c:v>
                </c:pt>
                <c:pt idx="15" formatCode="#,##0">
                  <c:v>2400</c:v>
                </c:pt>
                <c:pt idx="16" formatCode="#,##0">
                  <c:v>2200</c:v>
                </c:pt>
                <c:pt idx="17" formatCode="#,##0">
                  <c:v>2800</c:v>
                </c:pt>
              </c:numCache>
            </c:numRef>
          </c:val>
        </c:ser>
        <c:marker val="1"/>
        <c:axId val="64522112"/>
        <c:axId val="64523648"/>
      </c:lineChart>
      <c:catAx>
        <c:axId val="64522112"/>
        <c:scaling>
          <c:orientation val="minMax"/>
        </c:scaling>
        <c:axPos val="b"/>
        <c:numFmt formatCode="General" sourceLinked="1"/>
        <c:tickLblPos val="nextTo"/>
        <c:crossAx val="64523648"/>
        <c:crosses val="autoZero"/>
        <c:auto val="1"/>
        <c:lblAlgn val="ctr"/>
        <c:lblOffset val="100"/>
      </c:catAx>
      <c:valAx>
        <c:axId val="64523648"/>
        <c:scaling>
          <c:orientation val="minMax"/>
        </c:scaling>
        <c:axPos val="l"/>
        <c:majorGridlines/>
        <c:numFmt formatCode="General" sourceLinked="1"/>
        <c:tickLblPos val="nextTo"/>
        <c:crossAx val="64522112"/>
        <c:crosses val="autoZero"/>
        <c:crossBetween val="between"/>
      </c:valAx>
    </c:plotArea>
    <c:legend>
      <c:legendPos val="r"/>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GB"/>
  <c:chart>
    <c:plotArea>
      <c:layout/>
      <c:lineChart>
        <c:grouping val="standard"/>
        <c:ser>
          <c:idx val="2"/>
          <c:order val="0"/>
          <c:tx>
            <c:v>lg Transistor Count</c:v>
          </c:tx>
          <c:marker>
            <c:symbol val="none"/>
          </c:marker>
          <c:cat>
            <c:numRef>
              <c:f>Sheet1!$A$4:$A$21</c:f>
              <c:numCache>
                <c:formatCode>General</c:formatCode>
                <c:ptCount val="18"/>
                <c:pt idx="0">
                  <c:v>1975</c:v>
                </c:pt>
                <c:pt idx="1">
                  <c:v>1979</c:v>
                </c:pt>
                <c:pt idx="2">
                  <c:v>1984</c:v>
                </c:pt>
                <c:pt idx="3">
                  <c:v>1987</c:v>
                </c:pt>
                <c:pt idx="4">
                  <c:v>1988</c:v>
                </c:pt>
                <c:pt idx="5">
                  <c:v>1989</c:v>
                </c:pt>
                <c:pt idx="6">
                  <c:v>1993</c:v>
                </c:pt>
                <c:pt idx="7">
                  <c:v>1995</c:v>
                </c:pt>
                <c:pt idx="8">
                  <c:v>1997</c:v>
                </c:pt>
                <c:pt idx="9">
                  <c:v>1997</c:v>
                </c:pt>
                <c:pt idx="10">
                  <c:v>1999</c:v>
                </c:pt>
                <c:pt idx="11">
                  <c:v>1999</c:v>
                </c:pt>
                <c:pt idx="12">
                  <c:v>2000</c:v>
                </c:pt>
                <c:pt idx="13">
                  <c:v>2001</c:v>
                </c:pt>
                <c:pt idx="14">
                  <c:v>2004</c:v>
                </c:pt>
                <c:pt idx="15">
                  <c:v>2005</c:v>
                </c:pt>
                <c:pt idx="16">
                  <c:v>2007</c:v>
                </c:pt>
                <c:pt idx="17">
                  <c:v>2009</c:v>
                </c:pt>
              </c:numCache>
            </c:numRef>
          </c:cat>
          <c:val>
            <c:numRef>
              <c:f>Sheet1!$E$4:$E$21</c:f>
              <c:numCache>
                <c:formatCode>General</c:formatCode>
                <c:ptCount val="18"/>
                <c:pt idx="0">
                  <c:v>3.6020599913279625</c:v>
                </c:pt>
                <c:pt idx="1">
                  <c:v>4.4771212547196706</c:v>
                </c:pt>
                <c:pt idx="2">
                  <c:v>5.1271047983648055</c:v>
                </c:pt>
                <c:pt idx="3">
                  <c:v>5.4313637641590002</c:v>
                </c:pt>
                <c:pt idx="4">
                  <c:v>5.4393326938302797</c:v>
                </c:pt>
                <c:pt idx="5">
                  <c:v>6.0791812460476251</c:v>
                </c:pt>
                <c:pt idx="6">
                  <c:v>6.4913616938342917</c:v>
                </c:pt>
                <c:pt idx="7">
                  <c:v>6.7403626894942548</c:v>
                </c:pt>
                <c:pt idx="8">
                  <c:v>6.9444826721501682</c:v>
                </c:pt>
                <c:pt idx="9">
                  <c:v>6.8750612633917001</c:v>
                </c:pt>
                <c:pt idx="10">
                  <c:v>7.3424226808222084</c:v>
                </c:pt>
                <c:pt idx="11">
                  <c:v>7.4471580313422185</c:v>
                </c:pt>
                <c:pt idx="12">
                  <c:v>7.6232492903979008</c:v>
                </c:pt>
                <c:pt idx="13">
                  <c:v>7.568201724066995</c:v>
                </c:pt>
                <c:pt idx="14">
                  <c:v>8.0211892990699649</c:v>
                </c:pt>
                <c:pt idx="15">
                  <c:v>8.3673559210260198</c:v>
                </c:pt>
                <c:pt idx="16">
                  <c:v>8.6532125137753528</c:v>
                </c:pt>
                <c:pt idx="17">
                  <c:v>8.8796692056320712</c:v>
                </c:pt>
              </c:numCache>
            </c:numRef>
          </c:val>
        </c:ser>
        <c:ser>
          <c:idx val="3"/>
          <c:order val="1"/>
          <c:tx>
            <c:v>lg ClockSpeed</c:v>
          </c:tx>
          <c:marker>
            <c:symbol val="none"/>
          </c:marker>
          <c:cat>
            <c:numRef>
              <c:f>Sheet1!$A$4:$A$21</c:f>
              <c:numCache>
                <c:formatCode>General</c:formatCode>
                <c:ptCount val="18"/>
                <c:pt idx="0">
                  <c:v>1975</c:v>
                </c:pt>
                <c:pt idx="1">
                  <c:v>1979</c:v>
                </c:pt>
                <c:pt idx="2">
                  <c:v>1984</c:v>
                </c:pt>
                <c:pt idx="3">
                  <c:v>1987</c:v>
                </c:pt>
                <c:pt idx="4">
                  <c:v>1988</c:v>
                </c:pt>
                <c:pt idx="5">
                  <c:v>1989</c:v>
                </c:pt>
                <c:pt idx="6">
                  <c:v>1993</c:v>
                </c:pt>
                <c:pt idx="7">
                  <c:v>1995</c:v>
                </c:pt>
                <c:pt idx="8">
                  <c:v>1997</c:v>
                </c:pt>
                <c:pt idx="9">
                  <c:v>1997</c:v>
                </c:pt>
                <c:pt idx="10">
                  <c:v>1999</c:v>
                </c:pt>
                <c:pt idx="11">
                  <c:v>1999</c:v>
                </c:pt>
                <c:pt idx="12">
                  <c:v>2000</c:v>
                </c:pt>
                <c:pt idx="13">
                  <c:v>2001</c:v>
                </c:pt>
                <c:pt idx="14">
                  <c:v>2004</c:v>
                </c:pt>
                <c:pt idx="15">
                  <c:v>2005</c:v>
                </c:pt>
                <c:pt idx="16">
                  <c:v>2007</c:v>
                </c:pt>
                <c:pt idx="17">
                  <c:v>2009</c:v>
                </c:pt>
              </c:numCache>
            </c:numRef>
          </c:cat>
          <c:val>
            <c:numRef>
              <c:f>Sheet1!$F$4:$F$21</c:f>
              <c:numCache>
                <c:formatCode>General</c:formatCode>
                <c:ptCount val="18"/>
                <c:pt idx="0">
                  <c:v>0</c:v>
                </c:pt>
                <c:pt idx="1">
                  <c:v>0.6020599913279624</c:v>
                </c:pt>
                <c:pt idx="2">
                  <c:v>1.0791812460476238</c:v>
                </c:pt>
                <c:pt idx="3">
                  <c:v>1.301029995663979</c:v>
                </c:pt>
                <c:pt idx="4">
                  <c:v>1.6989700043360219</c:v>
                </c:pt>
                <c:pt idx="5">
                  <c:v>1.7781512503836436</c:v>
                </c:pt>
                <c:pt idx="6">
                  <c:v>1.7781512503836436</c:v>
                </c:pt>
                <c:pt idx="7">
                  <c:v>2.3010299956639777</c:v>
                </c:pt>
                <c:pt idx="8">
                  <c:v>2.3010299956639777</c:v>
                </c:pt>
                <c:pt idx="9">
                  <c:v>2.3673559210260189</c:v>
                </c:pt>
                <c:pt idx="10">
                  <c:v>2.7781512503836452</c:v>
                </c:pt>
                <c:pt idx="11">
                  <c:v>2.7781512503836452</c:v>
                </c:pt>
                <c:pt idx="12">
                  <c:v>3.1461280356782377</c:v>
                </c:pt>
                <c:pt idx="13">
                  <c:v>3</c:v>
                </c:pt>
                <c:pt idx="14">
                  <c:v>3.3802112417116112</c:v>
                </c:pt>
                <c:pt idx="15">
                  <c:v>3.3802112417116112</c:v>
                </c:pt>
                <c:pt idx="16">
                  <c:v>3.3424226808222022</c:v>
                </c:pt>
                <c:pt idx="17">
                  <c:v>3.4471580313422194</c:v>
                </c:pt>
              </c:numCache>
            </c:numRef>
          </c:val>
        </c:ser>
        <c:ser>
          <c:idx val="0"/>
          <c:order val="2"/>
          <c:tx>
            <c:v>Cores</c:v>
          </c:tx>
          <c:marker>
            <c:symbol val="none"/>
          </c:marker>
          <c:cat>
            <c:numRef>
              <c:f>Sheet1!$A$4:$A$21</c:f>
              <c:numCache>
                <c:formatCode>General</c:formatCode>
                <c:ptCount val="18"/>
                <c:pt idx="0">
                  <c:v>1975</c:v>
                </c:pt>
                <c:pt idx="1">
                  <c:v>1979</c:v>
                </c:pt>
                <c:pt idx="2">
                  <c:v>1984</c:v>
                </c:pt>
                <c:pt idx="3">
                  <c:v>1987</c:v>
                </c:pt>
                <c:pt idx="4">
                  <c:v>1988</c:v>
                </c:pt>
                <c:pt idx="5">
                  <c:v>1989</c:v>
                </c:pt>
                <c:pt idx="6">
                  <c:v>1993</c:v>
                </c:pt>
                <c:pt idx="7">
                  <c:v>1995</c:v>
                </c:pt>
                <c:pt idx="8">
                  <c:v>1997</c:v>
                </c:pt>
                <c:pt idx="9">
                  <c:v>1997</c:v>
                </c:pt>
                <c:pt idx="10">
                  <c:v>1999</c:v>
                </c:pt>
                <c:pt idx="11">
                  <c:v>1999</c:v>
                </c:pt>
                <c:pt idx="12">
                  <c:v>2000</c:v>
                </c:pt>
                <c:pt idx="13">
                  <c:v>2001</c:v>
                </c:pt>
                <c:pt idx="14">
                  <c:v>2004</c:v>
                </c:pt>
                <c:pt idx="15">
                  <c:v>2005</c:v>
                </c:pt>
                <c:pt idx="16">
                  <c:v>2007</c:v>
                </c:pt>
                <c:pt idx="17">
                  <c:v>2009</c:v>
                </c:pt>
              </c:numCache>
            </c:numRef>
          </c:cat>
          <c:val>
            <c:numRef>
              <c:f>Sheet1!$G$4:$G$21</c:f>
              <c:numCache>
                <c:formatCode>General</c:formatCode>
                <c:ptCount val="18"/>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2</c:v>
                </c:pt>
                <c:pt idx="16">
                  <c:v>3</c:v>
                </c:pt>
                <c:pt idx="17">
                  <c:v>4</c:v>
                </c:pt>
              </c:numCache>
            </c:numRef>
          </c:val>
        </c:ser>
        <c:marker val="1"/>
        <c:axId val="66724992"/>
        <c:axId val="66726528"/>
      </c:lineChart>
      <c:catAx>
        <c:axId val="66724992"/>
        <c:scaling>
          <c:orientation val="minMax"/>
        </c:scaling>
        <c:axPos val="b"/>
        <c:numFmt formatCode="General" sourceLinked="1"/>
        <c:tickLblPos val="nextTo"/>
        <c:crossAx val="66726528"/>
        <c:crosses val="autoZero"/>
        <c:auto val="1"/>
        <c:lblAlgn val="ctr"/>
        <c:lblOffset val="100"/>
      </c:catAx>
      <c:valAx>
        <c:axId val="66726528"/>
        <c:scaling>
          <c:orientation val="minMax"/>
        </c:scaling>
        <c:axPos val="l"/>
        <c:majorGridlines/>
        <c:numFmt formatCode="General" sourceLinked="1"/>
        <c:tickLblPos val="nextTo"/>
        <c:crossAx val="66724992"/>
        <c:crosses val="autoZero"/>
        <c:crossBetween val="between"/>
      </c:valAx>
    </c:plotArea>
    <c:legend>
      <c:legendPos val="r"/>
      <c:layout/>
    </c:legend>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CD2086-B1A3-444B-BB48-2ACFB2EBA804}" type="datetimeFigureOut">
              <a:rPr lang="en-US" smtClean="0"/>
              <a:pPr/>
              <a:t>5/6/2010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72F208-2891-4DA6-BC6C-2ED67BB0EC85}"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E72F208-2891-4DA6-BC6C-2ED67BB0EC85}" type="slidenum">
              <a:rPr lang="en-GB" smtClean="0"/>
              <a:pPr/>
              <a:t>9</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GB" dirty="0" smtClean="0"/>
              <a:t>For Windows 7, Microsoft removed several locks that seriously hindered performance - all without breaking a single application. The global dispatcher lock, for instance, is gone completely, and replaced by fine-grained locking which provides 11 types of more specific locks as well as rules on how locks can be obtained so that you no longer run into deadlocks. </a:t>
            </a:r>
          </a:p>
          <a:p>
            <a:endParaRPr lang="en-GB" dirty="0" smtClean="0"/>
          </a:p>
          <a:p>
            <a:r>
              <a:rPr lang="en-GB" dirty="0" smtClean="0"/>
              <a:t>The pre-7 dispatcher spent 15% of the CPU time waiting to acquire contended locks. "If you think about it, 15% of the time on a 128-processor system is, more than 15 of these CPUs are pretty much full-time just waiting to acquire contended locks. So we're not getting the most out of this hardware," kernel engineer </a:t>
            </a:r>
            <a:r>
              <a:rPr lang="en-GB" dirty="0" err="1" smtClean="0"/>
              <a:t>Arun</a:t>
            </a:r>
            <a:r>
              <a:rPr lang="en-GB" dirty="0" smtClean="0"/>
              <a:t> </a:t>
            </a:r>
            <a:r>
              <a:rPr lang="en-GB" dirty="0" err="1" smtClean="0"/>
              <a:t>Kishan</a:t>
            </a:r>
            <a:r>
              <a:rPr lang="en-GB" dirty="0" smtClean="0"/>
              <a:t> explained. </a:t>
            </a:r>
          </a:p>
          <a:p>
            <a:endParaRPr lang="en-GB" dirty="0" smtClean="0"/>
          </a:p>
          <a:p>
            <a:r>
              <a:rPr lang="en-GB" dirty="0" smtClean="0"/>
              <a:t>That has obviously changed in modern times, and in Vista, this architecture simply gave in. The statistic Wang gave during the talk was pretty... Disconcerting. "As you went to 128 processors, SQL Server itself had an 88% PFN lock contention rate. Meaning, nearly one out of every two times it tried to get a lock, it had to spin to wait for it... Which is pretty high, and would only get worse as time went on." </a:t>
            </a:r>
          </a:p>
          <a:p>
            <a:endParaRPr lang="en-GB" dirty="0" smtClean="0"/>
          </a:p>
          <a:p>
            <a:r>
              <a:rPr lang="en-GB" dirty="0" smtClean="0"/>
              <a:t>The more fine-grained approach in Windows 7 and Windows Server 2008R2 yields some serious performance improvements: on 32-processor configurations, some operations in SQL and other applications perform 15 times faster than on Vista. And remember, the new fine-grained method has been implemented without any application breakage. </a:t>
            </a:r>
            <a:endParaRPr lang="en-GB" dirty="0"/>
          </a:p>
        </p:txBody>
      </p:sp>
      <p:sp>
        <p:nvSpPr>
          <p:cNvPr id="4" name="Slide Number Placeholder 3"/>
          <p:cNvSpPr>
            <a:spLocks noGrp="1"/>
          </p:cNvSpPr>
          <p:nvPr>
            <p:ph type="sldNum" sz="quarter" idx="10"/>
          </p:nvPr>
        </p:nvSpPr>
        <p:spPr/>
        <p:txBody>
          <a:bodyPr/>
          <a:lstStyle/>
          <a:p>
            <a:fld id="{0E72F208-2891-4DA6-BC6C-2ED67BB0EC85}" type="slidenum">
              <a:rPr lang="en-GB" smtClean="0"/>
              <a:pPr/>
              <a:t>14</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smtClean="0"/>
              <a:t>Virtual Studio Connections</a:t>
            </a:r>
            <a:endParaRPr lang="en-US"/>
          </a:p>
        </p:txBody>
      </p:sp>
      <p:sp>
        <p:nvSpPr>
          <p:cNvPr id="5" name="Footer Placeholder 4"/>
          <p:cNvSpPr>
            <a:spLocks noGrp="1"/>
          </p:cNvSpPr>
          <p:nvPr>
            <p:ph type="ftr" sz="quarter" idx="11"/>
          </p:nvPr>
        </p:nvSpPr>
        <p:spPr/>
        <p:txBody>
          <a:bodyPr/>
          <a:lstStyle/>
          <a:p>
            <a:pPr>
              <a:defRPr/>
            </a:pPr>
            <a:r>
              <a:rPr lang="en-US" smtClean="0"/>
              <a:t>Updates will be available at http://www.devconnections.com/updates/Orlando_08/VS</a:t>
            </a:r>
            <a:endParaRPr lang="en-US"/>
          </a:p>
        </p:txBody>
      </p:sp>
      <p:sp>
        <p:nvSpPr>
          <p:cNvPr id="6" name="Slide Number Placeholder 5"/>
          <p:cNvSpPr>
            <a:spLocks noGrp="1"/>
          </p:cNvSpPr>
          <p:nvPr>
            <p:ph type="sldNum" sz="quarter" idx="12"/>
          </p:nvPr>
        </p:nvSpPr>
        <p:spPr/>
        <p:txBody>
          <a:bodyPr/>
          <a:lstStyle/>
          <a:p>
            <a:pPr>
              <a:defRPr/>
            </a:pPr>
            <a:fld id="{0772150D-8CFB-4835-82AB-A0A83A744DF8}" type="slidenum">
              <a:rPr lang="en-US" smtClean="0"/>
              <a:pPr>
                <a:defRPr/>
              </a:pPr>
              <a:t>25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Virtual Studio Connections</a:t>
            </a:r>
            <a:endParaRPr lang="en-US"/>
          </a:p>
        </p:txBody>
      </p:sp>
      <p:sp>
        <p:nvSpPr>
          <p:cNvPr id="5" name="Footer Placeholder 4"/>
          <p:cNvSpPr>
            <a:spLocks noGrp="1"/>
          </p:cNvSpPr>
          <p:nvPr>
            <p:ph type="ftr" sz="quarter" idx="11"/>
          </p:nvPr>
        </p:nvSpPr>
        <p:spPr/>
        <p:txBody>
          <a:bodyPr/>
          <a:lstStyle/>
          <a:p>
            <a:pPr>
              <a:defRPr/>
            </a:pPr>
            <a:r>
              <a:rPr lang="en-US" smtClean="0"/>
              <a:t>Updates will be available at http://www.devconnections.com/updates/Orlando_08/VS</a:t>
            </a:r>
            <a:endParaRPr lang="en-US"/>
          </a:p>
        </p:txBody>
      </p:sp>
      <p:sp>
        <p:nvSpPr>
          <p:cNvPr id="6" name="Slide Number Placeholder 5"/>
          <p:cNvSpPr>
            <a:spLocks noGrp="1"/>
          </p:cNvSpPr>
          <p:nvPr>
            <p:ph type="sldNum" sz="quarter" idx="12"/>
          </p:nvPr>
        </p:nvSpPr>
        <p:spPr/>
        <p:txBody>
          <a:bodyPr/>
          <a:lstStyle/>
          <a:p>
            <a:pPr>
              <a:defRPr/>
            </a:pPr>
            <a:fld id="{0772150D-8CFB-4835-82AB-A0A83A744DF8}" type="slidenum">
              <a:rPr lang="en-US" smtClean="0"/>
              <a:pPr>
                <a:defRPr/>
              </a:pPr>
              <a:t>26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E72F208-2891-4DA6-BC6C-2ED67BB0EC85}" type="slidenum">
              <a:rPr lang="en-GB" smtClean="0"/>
              <a:pPr/>
              <a:t>28</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35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30B0D1A-BA78-480B-AFCE-864EA40A9FD8}" type="datetimeFigureOut">
              <a:rPr lang="en-US" smtClean="0"/>
              <a:pPr/>
              <a:t>5/6/2010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E99ED2-034B-420B-93AC-1A4951255219}"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30B0D1A-BA78-480B-AFCE-864EA40A9FD8}" type="datetimeFigureOut">
              <a:rPr lang="en-US" smtClean="0"/>
              <a:pPr/>
              <a:t>5/6/2010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E99ED2-034B-420B-93AC-1A4951255219}"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30B0D1A-BA78-480B-AFCE-864EA40A9FD8}" type="datetimeFigureOut">
              <a:rPr lang="en-US" smtClean="0"/>
              <a:pPr/>
              <a:t>5/6/2010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E99ED2-034B-420B-93AC-1A4951255219}"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323850"/>
            <a:ext cx="8382000" cy="666385"/>
          </a:xfrm>
        </p:spPr>
        <p:txBody>
          <a:bodyPr/>
          <a:lstStyle/>
          <a:p>
            <a:r>
              <a:rPr lang="en-US" smtClean="0"/>
              <a:t>Click to edit Master title style</a:t>
            </a:r>
            <a:endParaRPr lang="en-US" dirty="0"/>
          </a:p>
        </p:txBody>
      </p:sp>
      <p:sp>
        <p:nvSpPr>
          <p:cNvPr id="5" name="Text Placeholder 4"/>
          <p:cNvSpPr>
            <a:spLocks noGrp="1"/>
          </p:cNvSpPr>
          <p:nvPr>
            <p:ph type="body" sz="quarter" idx="10"/>
          </p:nvPr>
        </p:nvSpPr>
        <p:spPr>
          <a:xfrm>
            <a:off x="381000" y="1447799"/>
            <a:ext cx="8382000" cy="197356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30B0D1A-BA78-480B-AFCE-864EA40A9FD8}" type="datetimeFigureOut">
              <a:rPr lang="en-US" smtClean="0"/>
              <a:pPr/>
              <a:t>5/6/2010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E99ED2-034B-420B-93AC-1A4951255219}"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0B0D1A-BA78-480B-AFCE-864EA40A9FD8}" type="datetimeFigureOut">
              <a:rPr lang="en-US" smtClean="0"/>
              <a:pPr/>
              <a:t>5/6/2010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E99ED2-034B-420B-93AC-1A4951255219}"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30B0D1A-BA78-480B-AFCE-864EA40A9FD8}" type="datetimeFigureOut">
              <a:rPr lang="en-US" smtClean="0"/>
              <a:pPr/>
              <a:t>5/6/2010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E99ED2-034B-420B-93AC-1A4951255219}"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30B0D1A-BA78-480B-AFCE-864EA40A9FD8}" type="datetimeFigureOut">
              <a:rPr lang="en-US" smtClean="0"/>
              <a:pPr/>
              <a:t>5/6/2010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AE99ED2-034B-420B-93AC-1A4951255219}"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30B0D1A-BA78-480B-AFCE-864EA40A9FD8}" type="datetimeFigureOut">
              <a:rPr lang="en-US" smtClean="0"/>
              <a:pPr/>
              <a:t>5/6/2010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AE99ED2-034B-420B-93AC-1A4951255219}"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0B0D1A-BA78-480B-AFCE-864EA40A9FD8}" type="datetimeFigureOut">
              <a:rPr lang="en-US" smtClean="0"/>
              <a:pPr/>
              <a:t>5/6/2010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AE99ED2-034B-420B-93AC-1A4951255219}"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0B0D1A-BA78-480B-AFCE-864EA40A9FD8}" type="datetimeFigureOut">
              <a:rPr lang="en-US" smtClean="0"/>
              <a:pPr/>
              <a:t>5/6/2010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E99ED2-034B-420B-93AC-1A4951255219}"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0B0D1A-BA78-480B-AFCE-864EA40A9FD8}" type="datetimeFigureOut">
              <a:rPr lang="en-US" smtClean="0"/>
              <a:pPr/>
              <a:t>5/6/2010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E99ED2-034B-420B-93AC-1A4951255219}"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1000">
              <a:schemeClr val="bg1">
                <a:lumMod val="85000"/>
              </a:schemeClr>
            </a:gs>
            <a:gs pos="100000">
              <a:schemeClr val="bg1"/>
            </a:gs>
          </a:gsLst>
          <a:lin ang="156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0B0D1A-BA78-480B-AFCE-864EA40A9FD8}" type="datetimeFigureOut">
              <a:rPr lang="en-US" smtClean="0"/>
              <a:pPr/>
              <a:t>5/6/2010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E99ED2-034B-420B-93AC-1A4951255219}"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hyperlink" Target="http://blogs.msdn.com/pfxteam/archive/2010/04/04/9990343.asp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code.msdn.microsoft.com/ParExtSamples"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1000">
              <a:schemeClr val="bg1">
                <a:lumMod val="85000"/>
              </a:schemeClr>
            </a:gs>
            <a:gs pos="100000">
              <a:schemeClr val="bg1"/>
            </a:gs>
          </a:gsLst>
          <a:lin ang="156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143372" y="1643058"/>
            <a:ext cx="3471858" cy="1143000"/>
          </a:xfrm>
        </p:spPr>
        <p:txBody>
          <a:bodyPr/>
          <a:lstStyle/>
          <a:p>
            <a:pPr algn="l"/>
            <a:r>
              <a:rPr lang="en-GB" dirty="0" smtClean="0"/>
              <a:t>Barry Wimlett</a:t>
            </a:r>
            <a:endParaRPr lang="en-GB" dirty="0"/>
          </a:p>
        </p:txBody>
      </p:sp>
      <p:pic>
        <p:nvPicPr>
          <p:cNvPr id="4" name="Content Placeholder 3" descr="happyBirthdayBarry.png"/>
          <p:cNvPicPr>
            <a:picLocks noGrp="1" noChangeAspect="1"/>
          </p:cNvPicPr>
          <p:nvPr>
            <p:ph idx="1"/>
          </p:nvPr>
        </p:nvPicPr>
        <p:blipFill>
          <a:blip r:embed="rId2" cstate="print"/>
          <a:stretch>
            <a:fillRect/>
          </a:stretch>
        </p:blipFill>
        <p:spPr>
          <a:xfrm>
            <a:off x="2357422" y="1117615"/>
            <a:ext cx="1357789" cy="4525963"/>
          </a:xfrm>
        </p:spPr>
      </p:pic>
      <p:sp>
        <p:nvSpPr>
          <p:cNvPr id="5" name="Title 1"/>
          <p:cNvSpPr txBox="1">
            <a:spLocks/>
          </p:cNvSpPr>
          <p:nvPr/>
        </p:nvSpPr>
        <p:spPr>
          <a:xfrm>
            <a:off x="4143372" y="2928934"/>
            <a:ext cx="3471858" cy="500066"/>
          </a:xfrm>
          <a:prstGeom prst="rect">
            <a:avLst/>
          </a:prstGeom>
        </p:spPr>
        <p:txBody>
          <a:bodyPr vert="horz" lIns="91440" tIns="45720" rIns="91440" bIns="45720" rtlCol="0" anchor="ctr">
            <a:normAutofit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2800" b="0" i="0" u="none" strike="noStrike" kern="1200" cap="none" spc="0" normalizeH="0" baseline="0" noProof="0" dirty="0" smtClean="0">
                <a:ln>
                  <a:noFill/>
                </a:ln>
                <a:solidFill>
                  <a:schemeClr val="tx1"/>
                </a:solidFill>
                <a:effectLst/>
                <a:uLnTx/>
                <a:uFillTx/>
                <a:latin typeface="+mj-lt"/>
                <a:ea typeface="+mj-ea"/>
                <a:cs typeface="+mj-cs"/>
              </a:rPr>
              <a:t>Technical Specialist</a:t>
            </a:r>
            <a:endParaRPr kumimoji="0" lang="en-GB" sz="28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Rectangle 6"/>
          <p:cNvSpPr/>
          <p:nvPr/>
        </p:nvSpPr>
        <p:spPr>
          <a:xfrm>
            <a:off x="4168766" y="2428868"/>
            <a:ext cx="1117614" cy="369332"/>
          </a:xfrm>
          <a:prstGeom prst="rect">
            <a:avLst/>
          </a:prstGeom>
        </p:spPr>
        <p:txBody>
          <a:bodyPr wrap="none">
            <a:spAutoFit/>
          </a:bodyPr>
          <a:lstStyle/>
          <a:p>
            <a:r>
              <a:rPr lang="en-GB" dirty="0" smtClean="0"/>
              <a:t>BSc </a:t>
            </a:r>
            <a:r>
              <a:rPr lang="en-GB" dirty="0" smtClean="0"/>
              <a:t>MBCS</a:t>
            </a:r>
            <a:endParaRPr lang="en-GB" dirty="0"/>
          </a:p>
        </p:txBody>
      </p:sp>
      <p:sp>
        <p:nvSpPr>
          <p:cNvPr id="9" name="Rectangle 8"/>
          <p:cNvSpPr/>
          <p:nvPr/>
        </p:nvSpPr>
        <p:spPr>
          <a:xfrm>
            <a:off x="4143372" y="3345420"/>
            <a:ext cx="2501839" cy="369332"/>
          </a:xfrm>
          <a:prstGeom prst="rect">
            <a:avLst/>
          </a:prstGeom>
        </p:spPr>
        <p:txBody>
          <a:bodyPr wrap="none">
            <a:spAutoFit/>
          </a:bodyPr>
          <a:lstStyle/>
          <a:p>
            <a:r>
              <a:rPr lang="en-GB" dirty="0" smtClean="0"/>
              <a:t>Barry@blackmarble.com</a:t>
            </a:r>
            <a:endParaRPr lang="en-GB" dirty="0"/>
          </a:p>
        </p:txBody>
      </p:sp>
      <p:pic>
        <p:nvPicPr>
          <p:cNvPr id="10" name="Picture 9" descr="PNG_bm_200x120.png"/>
          <p:cNvPicPr>
            <a:picLocks noChangeAspect="1"/>
          </p:cNvPicPr>
          <p:nvPr/>
        </p:nvPicPr>
        <p:blipFill>
          <a:blip r:embed="rId3" cstate="print"/>
          <a:stretch>
            <a:fillRect/>
          </a:stretch>
        </p:blipFill>
        <p:spPr>
          <a:xfrm>
            <a:off x="4143372" y="3929074"/>
            <a:ext cx="1905000" cy="1143000"/>
          </a:xfrm>
          <a:prstGeom prst="rect">
            <a:avLst/>
          </a:prstGeom>
        </p:spPr>
      </p:pic>
      <p:sp>
        <p:nvSpPr>
          <p:cNvPr id="12" name="Rectangle 11"/>
          <p:cNvSpPr/>
          <p:nvPr/>
        </p:nvSpPr>
        <p:spPr>
          <a:xfrm>
            <a:off x="7143768" y="6286520"/>
            <a:ext cx="1800173" cy="369332"/>
          </a:xfrm>
          <a:prstGeom prst="rect">
            <a:avLst/>
          </a:prstGeom>
        </p:spPr>
        <p:txBody>
          <a:bodyPr wrap="none">
            <a:spAutoFit/>
          </a:bodyPr>
          <a:lstStyle/>
          <a:p>
            <a:r>
              <a:rPr lang="en-GB" dirty="0" smtClean="0"/>
              <a:t>blackmarble.com</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Problems With More Cores</a:t>
            </a:r>
            <a:endParaRPr lang="en-GB" dirty="0"/>
          </a:p>
        </p:txBody>
      </p:sp>
      <p:sp>
        <p:nvSpPr>
          <p:cNvPr id="3" name="Content Placeholder 2"/>
          <p:cNvSpPr>
            <a:spLocks noGrp="1"/>
          </p:cNvSpPr>
          <p:nvPr>
            <p:ph idx="1"/>
          </p:nvPr>
        </p:nvSpPr>
        <p:spPr/>
        <p:txBody>
          <a:bodyPr>
            <a:normAutofit/>
          </a:bodyPr>
          <a:lstStyle/>
          <a:p>
            <a:r>
              <a:rPr lang="en-GB" dirty="0" smtClean="0"/>
              <a:t>It all goes wrong once you leave the </a:t>
            </a:r>
            <a:r>
              <a:rPr lang="en-GB" dirty="0" smtClean="0"/>
              <a:t>package</a:t>
            </a:r>
          </a:p>
          <a:p>
            <a:endParaRPr lang="en-GB" dirty="0" smtClean="0"/>
          </a:p>
          <a:p>
            <a:r>
              <a:rPr lang="en-GB" dirty="0" smtClean="0"/>
              <a:t>“The Flat” metaphor for shared resources</a:t>
            </a:r>
            <a:r>
              <a:rPr lang="en-GB" dirty="0" smtClean="0"/>
              <a:t>.</a:t>
            </a:r>
          </a:p>
          <a:p>
            <a:endParaRPr lang="en-GB" dirty="0" smtClean="0"/>
          </a:p>
          <a:p>
            <a:r>
              <a:rPr lang="en-GB" dirty="0" smtClean="0"/>
              <a:t>Cooperation required; just like development projects – blindly throwing more processors at a problem will not necessarily give increase performance and rarely linear increases.</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Single Core</a:t>
            </a:r>
            <a:endParaRPr lang="en-GB" dirty="0"/>
          </a:p>
        </p:txBody>
      </p:sp>
      <p:sp>
        <p:nvSpPr>
          <p:cNvPr id="4" name="Rectangle 3"/>
          <p:cNvSpPr/>
          <p:nvPr/>
        </p:nvSpPr>
        <p:spPr>
          <a:xfrm>
            <a:off x="1000100" y="2143116"/>
            <a:ext cx="2000264" cy="3500462"/>
          </a:xfrm>
          <a:prstGeom prst="rect">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Left-Right Arrow 4"/>
          <p:cNvSpPr/>
          <p:nvPr/>
        </p:nvSpPr>
        <p:spPr>
          <a:xfrm>
            <a:off x="3143240" y="3929066"/>
            <a:ext cx="5072098" cy="1714512"/>
          </a:xfrm>
          <a:prstGeom prst="leftRightArrow">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Data/Address Bus</a:t>
            </a:r>
            <a:endParaRPr lang="en-GB" dirty="0"/>
          </a:p>
        </p:txBody>
      </p:sp>
      <p:sp>
        <p:nvSpPr>
          <p:cNvPr id="7" name="Rectangle 6"/>
          <p:cNvSpPr/>
          <p:nvPr/>
        </p:nvSpPr>
        <p:spPr>
          <a:xfrm>
            <a:off x="4000496" y="2143116"/>
            <a:ext cx="1428760" cy="1500198"/>
          </a:xfrm>
          <a:prstGeom prst="rect">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Memory</a:t>
            </a:r>
            <a:endParaRPr lang="en-GB" dirty="0"/>
          </a:p>
        </p:txBody>
      </p:sp>
      <p:sp>
        <p:nvSpPr>
          <p:cNvPr id="9" name="Flowchart: Magnetic Disk 8"/>
          <p:cNvSpPr/>
          <p:nvPr/>
        </p:nvSpPr>
        <p:spPr>
          <a:xfrm>
            <a:off x="5857884" y="2143116"/>
            <a:ext cx="1428760" cy="1500198"/>
          </a:xfrm>
          <a:prstGeom prst="flowChartMagneticDisk">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I/O</a:t>
            </a:r>
            <a:endParaRPr lang="en-GB" dirty="0"/>
          </a:p>
        </p:txBody>
      </p:sp>
      <p:sp>
        <p:nvSpPr>
          <p:cNvPr id="10" name="Rounded Rectangle 9"/>
          <p:cNvSpPr/>
          <p:nvPr/>
        </p:nvSpPr>
        <p:spPr>
          <a:xfrm>
            <a:off x="1214414" y="4714884"/>
            <a:ext cx="1643074" cy="642942"/>
          </a:xfrm>
          <a:prstGeom prst="roundRect">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Cache</a:t>
            </a:r>
            <a:endParaRPr lang="en-GB" dirty="0"/>
          </a:p>
        </p:txBody>
      </p:sp>
      <p:sp>
        <p:nvSpPr>
          <p:cNvPr id="11" name="Rounded Rectangle 10"/>
          <p:cNvSpPr/>
          <p:nvPr/>
        </p:nvSpPr>
        <p:spPr>
          <a:xfrm>
            <a:off x="1142976" y="2571744"/>
            <a:ext cx="1714512" cy="1214446"/>
          </a:xfrm>
          <a:prstGeom prst="roundRect">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CPU Core</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Multi Core</a:t>
            </a:r>
            <a:endParaRPr lang="en-GB" dirty="0"/>
          </a:p>
        </p:txBody>
      </p:sp>
      <p:sp>
        <p:nvSpPr>
          <p:cNvPr id="4" name="Rectangle 3"/>
          <p:cNvSpPr/>
          <p:nvPr/>
        </p:nvSpPr>
        <p:spPr>
          <a:xfrm>
            <a:off x="1000100" y="2143116"/>
            <a:ext cx="2000264" cy="3500462"/>
          </a:xfrm>
          <a:prstGeom prst="rect">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Left-Right Arrow 4"/>
          <p:cNvSpPr/>
          <p:nvPr/>
        </p:nvSpPr>
        <p:spPr>
          <a:xfrm>
            <a:off x="3143240" y="3929066"/>
            <a:ext cx="5072098" cy="1714512"/>
          </a:xfrm>
          <a:prstGeom prst="leftRightArrow">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Data/Address Bus</a:t>
            </a:r>
            <a:endParaRPr lang="en-GB" dirty="0"/>
          </a:p>
        </p:txBody>
      </p:sp>
      <p:sp>
        <p:nvSpPr>
          <p:cNvPr id="10" name="Rounded Rectangle 9"/>
          <p:cNvSpPr/>
          <p:nvPr/>
        </p:nvSpPr>
        <p:spPr>
          <a:xfrm>
            <a:off x="1142976" y="4714884"/>
            <a:ext cx="1714512" cy="642942"/>
          </a:xfrm>
          <a:prstGeom prst="roundRect">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Cache</a:t>
            </a:r>
            <a:endParaRPr lang="en-GB" dirty="0"/>
          </a:p>
        </p:txBody>
      </p:sp>
      <p:sp>
        <p:nvSpPr>
          <p:cNvPr id="11" name="Rounded Rectangle 10"/>
          <p:cNvSpPr/>
          <p:nvPr/>
        </p:nvSpPr>
        <p:spPr>
          <a:xfrm>
            <a:off x="1214414" y="2428868"/>
            <a:ext cx="714380" cy="1214446"/>
          </a:xfrm>
          <a:prstGeom prst="roundRect">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CPU Core</a:t>
            </a:r>
            <a:endParaRPr lang="en-GB" dirty="0"/>
          </a:p>
        </p:txBody>
      </p:sp>
      <p:sp>
        <p:nvSpPr>
          <p:cNvPr id="12" name="Rounded Rectangle 11"/>
          <p:cNvSpPr/>
          <p:nvPr/>
        </p:nvSpPr>
        <p:spPr>
          <a:xfrm>
            <a:off x="2071670" y="2428868"/>
            <a:ext cx="714380" cy="1223970"/>
          </a:xfrm>
          <a:prstGeom prst="roundRect">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CPU Core</a:t>
            </a:r>
            <a:endParaRPr lang="en-GB" dirty="0"/>
          </a:p>
        </p:txBody>
      </p:sp>
      <p:sp>
        <p:nvSpPr>
          <p:cNvPr id="13" name="Rounded Rectangle 12"/>
          <p:cNvSpPr/>
          <p:nvPr/>
        </p:nvSpPr>
        <p:spPr>
          <a:xfrm>
            <a:off x="1071538" y="3857628"/>
            <a:ext cx="857256" cy="642942"/>
          </a:xfrm>
          <a:prstGeom prst="roundRect">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Cache</a:t>
            </a:r>
            <a:endParaRPr lang="en-GB" dirty="0"/>
          </a:p>
        </p:txBody>
      </p:sp>
      <p:sp>
        <p:nvSpPr>
          <p:cNvPr id="14" name="Rounded Rectangle 13"/>
          <p:cNvSpPr/>
          <p:nvPr/>
        </p:nvSpPr>
        <p:spPr>
          <a:xfrm>
            <a:off x="2071670" y="3857628"/>
            <a:ext cx="857256" cy="642942"/>
          </a:xfrm>
          <a:prstGeom prst="roundRect">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Cache</a:t>
            </a:r>
            <a:endParaRPr lang="en-GB" dirty="0"/>
          </a:p>
        </p:txBody>
      </p:sp>
      <p:sp>
        <p:nvSpPr>
          <p:cNvPr id="15" name="Rectangle 14"/>
          <p:cNvSpPr/>
          <p:nvPr/>
        </p:nvSpPr>
        <p:spPr>
          <a:xfrm>
            <a:off x="4000496" y="2143116"/>
            <a:ext cx="1428760" cy="1500198"/>
          </a:xfrm>
          <a:prstGeom prst="rect">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Memory</a:t>
            </a:r>
            <a:endParaRPr lang="en-GB" dirty="0"/>
          </a:p>
        </p:txBody>
      </p:sp>
      <p:sp>
        <p:nvSpPr>
          <p:cNvPr id="16" name="Flowchart: Magnetic Disk 15"/>
          <p:cNvSpPr/>
          <p:nvPr/>
        </p:nvSpPr>
        <p:spPr>
          <a:xfrm>
            <a:off x="5857884" y="2143116"/>
            <a:ext cx="1428760" cy="1500198"/>
          </a:xfrm>
          <a:prstGeom prst="flowChartMagneticDisk">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I/O</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ManyCore</a:t>
            </a:r>
            <a:endParaRPr lang="en-GB" dirty="0"/>
          </a:p>
        </p:txBody>
      </p:sp>
      <p:sp>
        <p:nvSpPr>
          <p:cNvPr id="4" name="Rectangle 3"/>
          <p:cNvSpPr/>
          <p:nvPr/>
        </p:nvSpPr>
        <p:spPr>
          <a:xfrm>
            <a:off x="571472" y="2143116"/>
            <a:ext cx="4500594" cy="3500462"/>
          </a:xfrm>
          <a:prstGeom prst="rect">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Left-Right Arrow 4"/>
          <p:cNvSpPr/>
          <p:nvPr/>
        </p:nvSpPr>
        <p:spPr>
          <a:xfrm>
            <a:off x="5500694" y="3929066"/>
            <a:ext cx="3071834" cy="1714512"/>
          </a:xfrm>
          <a:prstGeom prst="leftRightArrow">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Data/Address Bus</a:t>
            </a:r>
            <a:endParaRPr lang="en-GB" dirty="0"/>
          </a:p>
        </p:txBody>
      </p:sp>
      <p:sp>
        <p:nvSpPr>
          <p:cNvPr id="7" name="Rectangle 6"/>
          <p:cNvSpPr/>
          <p:nvPr/>
        </p:nvSpPr>
        <p:spPr>
          <a:xfrm>
            <a:off x="5500694" y="2143116"/>
            <a:ext cx="1428760" cy="1500198"/>
          </a:xfrm>
          <a:prstGeom prst="rect">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Memory</a:t>
            </a:r>
            <a:endParaRPr lang="en-GB" dirty="0"/>
          </a:p>
        </p:txBody>
      </p:sp>
      <p:sp>
        <p:nvSpPr>
          <p:cNvPr id="9" name="Flowchart: Magnetic Disk 8"/>
          <p:cNvSpPr/>
          <p:nvPr/>
        </p:nvSpPr>
        <p:spPr>
          <a:xfrm>
            <a:off x="7143768" y="2143116"/>
            <a:ext cx="1428760" cy="1500198"/>
          </a:xfrm>
          <a:prstGeom prst="flowChartMagneticDisk">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I/O</a:t>
            </a:r>
            <a:endParaRPr lang="en-GB" dirty="0"/>
          </a:p>
        </p:txBody>
      </p:sp>
      <p:sp>
        <p:nvSpPr>
          <p:cNvPr id="10" name="Rounded Rectangle 9"/>
          <p:cNvSpPr/>
          <p:nvPr/>
        </p:nvSpPr>
        <p:spPr>
          <a:xfrm>
            <a:off x="928662" y="4643446"/>
            <a:ext cx="3643338" cy="642942"/>
          </a:xfrm>
          <a:prstGeom prst="roundRect">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Cache</a:t>
            </a:r>
            <a:endParaRPr lang="en-GB" dirty="0"/>
          </a:p>
        </p:txBody>
      </p:sp>
      <p:sp>
        <p:nvSpPr>
          <p:cNvPr id="15" name="Rounded Rectangle 14"/>
          <p:cNvSpPr/>
          <p:nvPr/>
        </p:nvSpPr>
        <p:spPr>
          <a:xfrm>
            <a:off x="1571604" y="2500306"/>
            <a:ext cx="714380" cy="1214446"/>
          </a:xfrm>
          <a:prstGeom prst="roundRect">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CPU Core</a:t>
            </a:r>
            <a:endParaRPr lang="en-GB" dirty="0"/>
          </a:p>
        </p:txBody>
      </p:sp>
      <p:sp>
        <p:nvSpPr>
          <p:cNvPr id="16" name="Rounded Rectangle 15"/>
          <p:cNvSpPr/>
          <p:nvPr/>
        </p:nvSpPr>
        <p:spPr>
          <a:xfrm>
            <a:off x="1500166" y="3857628"/>
            <a:ext cx="785818" cy="642942"/>
          </a:xfrm>
          <a:prstGeom prst="roundRect">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t>Cache</a:t>
            </a:r>
            <a:endParaRPr lang="en-GB" sz="1600" dirty="0"/>
          </a:p>
        </p:txBody>
      </p:sp>
      <p:sp>
        <p:nvSpPr>
          <p:cNvPr id="17" name="Rounded Rectangle 16"/>
          <p:cNvSpPr/>
          <p:nvPr/>
        </p:nvSpPr>
        <p:spPr>
          <a:xfrm>
            <a:off x="2357422" y="2500306"/>
            <a:ext cx="714380" cy="1214446"/>
          </a:xfrm>
          <a:prstGeom prst="roundRect">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CPU Core</a:t>
            </a:r>
            <a:endParaRPr lang="en-GB" dirty="0"/>
          </a:p>
        </p:txBody>
      </p:sp>
      <p:sp>
        <p:nvSpPr>
          <p:cNvPr id="18" name="Rounded Rectangle 17"/>
          <p:cNvSpPr/>
          <p:nvPr/>
        </p:nvSpPr>
        <p:spPr>
          <a:xfrm>
            <a:off x="2357422" y="3857628"/>
            <a:ext cx="785818" cy="642942"/>
          </a:xfrm>
          <a:prstGeom prst="roundRect">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t>Cache</a:t>
            </a:r>
            <a:endParaRPr lang="en-GB" sz="1600" dirty="0"/>
          </a:p>
        </p:txBody>
      </p:sp>
      <p:sp>
        <p:nvSpPr>
          <p:cNvPr id="19" name="Rounded Rectangle 18"/>
          <p:cNvSpPr/>
          <p:nvPr/>
        </p:nvSpPr>
        <p:spPr>
          <a:xfrm>
            <a:off x="3143240" y="2500306"/>
            <a:ext cx="714380" cy="1214446"/>
          </a:xfrm>
          <a:prstGeom prst="roundRect">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CPU Core</a:t>
            </a:r>
            <a:endParaRPr lang="en-GB" dirty="0"/>
          </a:p>
        </p:txBody>
      </p:sp>
      <p:sp>
        <p:nvSpPr>
          <p:cNvPr id="20" name="Rounded Rectangle 19"/>
          <p:cNvSpPr/>
          <p:nvPr/>
        </p:nvSpPr>
        <p:spPr>
          <a:xfrm>
            <a:off x="3214678" y="3857628"/>
            <a:ext cx="857256" cy="642942"/>
          </a:xfrm>
          <a:prstGeom prst="roundRect">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t>Cache</a:t>
            </a:r>
            <a:endParaRPr lang="en-GB" sz="1600" dirty="0"/>
          </a:p>
        </p:txBody>
      </p:sp>
      <p:sp>
        <p:nvSpPr>
          <p:cNvPr id="21" name="Rounded Rectangle 20"/>
          <p:cNvSpPr/>
          <p:nvPr/>
        </p:nvSpPr>
        <p:spPr>
          <a:xfrm>
            <a:off x="785786" y="2500306"/>
            <a:ext cx="714412" cy="1214446"/>
          </a:xfrm>
          <a:prstGeom prst="roundRect">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CPU Core</a:t>
            </a:r>
            <a:endParaRPr lang="en-GB" dirty="0"/>
          </a:p>
        </p:txBody>
      </p:sp>
      <p:sp>
        <p:nvSpPr>
          <p:cNvPr id="22" name="Rounded Rectangle 21"/>
          <p:cNvSpPr/>
          <p:nvPr/>
        </p:nvSpPr>
        <p:spPr>
          <a:xfrm>
            <a:off x="642910" y="3857628"/>
            <a:ext cx="785818" cy="642942"/>
          </a:xfrm>
          <a:prstGeom prst="roundRect">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t>Cache</a:t>
            </a:r>
            <a:endParaRPr lang="en-GB" sz="1600" dirty="0"/>
          </a:p>
        </p:txBody>
      </p:sp>
      <p:sp>
        <p:nvSpPr>
          <p:cNvPr id="23" name="Rounded Rectangle 22"/>
          <p:cNvSpPr/>
          <p:nvPr/>
        </p:nvSpPr>
        <p:spPr>
          <a:xfrm>
            <a:off x="3929058" y="2500306"/>
            <a:ext cx="714380" cy="1214446"/>
          </a:xfrm>
          <a:prstGeom prst="roundRect">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CPU Core</a:t>
            </a:r>
            <a:endParaRPr lang="en-GB" dirty="0"/>
          </a:p>
        </p:txBody>
      </p:sp>
      <p:sp>
        <p:nvSpPr>
          <p:cNvPr id="24" name="Rounded Rectangle 23"/>
          <p:cNvSpPr/>
          <p:nvPr/>
        </p:nvSpPr>
        <p:spPr>
          <a:xfrm>
            <a:off x="4143372" y="3857628"/>
            <a:ext cx="857256" cy="642942"/>
          </a:xfrm>
          <a:prstGeom prst="roundRect">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t>Cache</a:t>
            </a:r>
            <a:endParaRPr lang="en-GB" sz="1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Windows 7/Server 2008</a:t>
            </a:r>
            <a:endParaRPr lang="en-GB" dirty="0"/>
          </a:p>
        </p:txBody>
      </p:sp>
      <p:sp>
        <p:nvSpPr>
          <p:cNvPr id="3" name="Content Placeholder 2"/>
          <p:cNvSpPr>
            <a:spLocks noGrp="1"/>
          </p:cNvSpPr>
          <p:nvPr>
            <p:ph idx="1"/>
          </p:nvPr>
        </p:nvSpPr>
        <p:spPr/>
        <p:txBody>
          <a:bodyPr/>
          <a:lstStyle/>
          <a:p>
            <a:r>
              <a:rPr lang="en-GB" dirty="0" smtClean="0"/>
              <a:t>Kernel and I/O contention</a:t>
            </a:r>
          </a:p>
          <a:p>
            <a:pPr lvl="1"/>
            <a:r>
              <a:rPr lang="en-GB" dirty="0" smtClean="0"/>
              <a:t>Mention Windows 7 kernel advances @128cores</a:t>
            </a:r>
          </a:p>
          <a:p>
            <a:pPr lvl="1"/>
            <a:r>
              <a:rPr lang="en-GB" u="sng" dirty="0" smtClean="0">
                <a:solidFill>
                  <a:schemeClr val="accent6">
                    <a:lumMod val="75000"/>
                  </a:schemeClr>
                </a:solidFill>
              </a:rPr>
              <a:t>http://www.osnews.com/story/22501/Microsoft_Kernel_Engineers_Talk_About_Windows_7_s_Kernel</a:t>
            </a:r>
          </a:p>
          <a:p>
            <a:pPr lvl="1"/>
            <a:endParaRPr lang="en-GB"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2976" y="500042"/>
            <a:ext cx="6643718" cy="6001643"/>
          </a:xfrm>
          <a:prstGeom prst="rect">
            <a:avLst/>
          </a:prstGeom>
        </p:spPr>
        <p:txBody>
          <a:bodyPr wrap="square">
            <a:spAutoFit/>
          </a:bodyPr>
          <a:lstStyle/>
          <a:p>
            <a:r>
              <a:rPr lang="en-GB" sz="2400" dirty="0" smtClean="0">
                <a:solidFill>
                  <a:schemeClr val="accent6">
                    <a:lumMod val="75000"/>
                  </a:schemeClr>
                </a:solidFill>
              </a:rPr>
              <a:t>For Windows 7, Microsoft removed several locks that seriously hindered performance - all without breaking a single application. The global dispatcher lock, for instance, is gone completely, and replaced by fine-grained locking which provides 11 types of more specific locks as well as rules on how locks can be obtained so that you no longer run into deadlocks.</a:t>
            </a:r>
            <a:r>
              <a:rPr lang="en-GB" sz="2400" dirty="0" smtClean="0"/>
              <a:t> </a:t>
            </a:r>
          </a:p>
          <a:p>
            <a:endParaRPr lang="en-GB" sz="2400" dirty="0" smtClean="0"/>
          </a:p>
          <a:p>
            <a:r>
              <a:rPr lang="en-GB" sz="2400" dirty="0" smtClean="0"/>
              <a:t>The pre-7 dispatcher spent 15% of the CPU time waiting to acquire contended locks. "If you think about it, 15% of the time on a 128-processor system is, more than 15 of these CPUs are pretty much full-time just waiting to acquire contended locks. So we're not getting the most out of this hardware," kernel engineer </a:t>
            </a:r>
            <a:r>
              <a:rPr lang="en-GB" sz="2400" dirty="0" err="1" smtClean="0"/>
              <a:t>Arun</a:t>
            </a:r>
            <a:r>
              <a:rPr lang="en-GB" sz="2400" dirty="0" smtClean="0"/>
              <a:t> </a:t>
            </a:r>
            <a:r>
              <a:rPr lang="en-GB" sz="2400" dirty="0" err="1" smtClean="0"/>
              <a:t>Kishan</a:t>
            </a:r>
            <a:r>
              <a:rPr lang="en-GB" sz="2400" dirty="0" smtClean="0"/>
              <a:t> explained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28662" y="889844"/>
            <a:ext cx="7286676" cy="3416320"/>
          </a:xfrm>
          <a:prstGeom prst="rect">
            <a:avLst/>
          </a:prstGeom>
        </p:spPr>
        <p:txBody>
          <a:bodyPr wrap="square">
            <a:spAutoFit/>
          </a:bodyPr>
          <a:lstStyle/>
          <a:p>
            <a:r>
              <a:rPr lang="en-GB" dirty="0" smtClean="0"/>
              <a:t>That has obviously changed in modern times, and in Vista, this architecture simply gave in. The statistic Wang gave during the talk was pretty... Disconcerting. "As you went to 128 processors, SQL Server itself had an 88% PFN lock contention rate. Meaning, nearly one out of every two times it tried to get a lock, it had to spin to wait for it... Which is pretty high, and would only get worse as time went on." </a:t>
            </a:r>
          </a:p>
          <a:p>
            <a:endParaRPr lang="en-GB" dirty="0" smtClean="0"/>
          </a:p>
          <a:p>
            <a:r>
              <a:rPr lang="en-GB" dirty="0" smtClean="0"/>
              <a:t>The more fine-grained approach in Windows 7 and Windows Server 2008R2 yields some serious performance improvements: on 32-processor configurations, some operations in SQL and other applications perform 15 times faster than on Vista. And remember, the new fine-grained method has been implemented without any application breakage. </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Multi-threading</a:t>
            </a:r>
            <a:endParaRPr lang="en-GB" dirty="0"/>
          </a:p>
        </p:txBody>
      </p:sp>
      <p:sp>
        <p:nvSpPr>
          <p:cNvPr id="3" name="Content Placeholder 2"/>
          <p:cNvSpPr>
            <a:spLocks noGrp="1"/>
          </p:cNvSpPr>
          <p:nvPr>
            <p:ph idx="1"/>
          </p:nvPr>
        </p:nvSpPr>
        <p:spPr/>
        <p:txBody>
          <a:bodyPr/>
          <a:lstStyle/>
          <a:p>
            <a:r>
              <a:rPr lang="en-GB" dirty="0" smtClean="0"/>
              <a:t>Programming tasks in parallel for compute intensive tasks.</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Asynch</a:t>
            </a:r>
            <a:r>
              <a:rPr lang="en-GB" dirty="0" smtClean="0"/>
              <a:t> Programming</a:t>
            </a:r>
            <a:endParaRPr lang="en-GB" dirty="0"/>
          </a:p>
        </p:txBody>
      </p:sp>
      <p:sp>
        <p:nvSpPr>
          <p:cNvPr id="3" name="Content Placeholder 2"/>
          <p:cNvSpPr>
            <a:spLocks noGrp="1"/>
          </p:cNvSpPr>
          <p:nvPr>
            <p:ph idx="1"/>
          </p:nvPr>
        </p:nvSpPr>
        <p:spPr/>
        <p:txBody>
          <a:bodyPr/>
          <a:lstStyle/>
          <a:p>
            <a:r>
              <a:rPr lang="en-GB" dirty="0" err="1" smtClean="0"/>
              <a:t>BeginFirstThing</a:t>
            </a:r>
            <a:r>
              <a:rPr lang="en-GB" dirty="0" smtClean="0"/>
              <a:t>..... Do Something Else... </a:t>
            </a:r>
            <a:r>
              <a:rPr lang="en-GB" dirty="0" err="1" smtClean="0"/>
              <a:t>FinishSecondThing</a:t>
            </a:r>
            <a:r>
              <a:rPr lang="en-GB" dirty="0" smtClean="0"/>
              <a:t>()</a:t>
            </a:r>
          </a:p>
          <a:p>
            <a:r>
              <a:rPr lang="en-GB" dirty="0" smtClean="0"/>
              <a:t>Allows processor to “do something more useful” while waiting for disk/network or other I/O.</a:t>
            </a:r>
          </a:p>
          <a:p>
            <a:r>
              <a:rPr lang="en-GB" dirty="0" smtClean="0"/>
              <a:t>Helps keep UI responsive in windows apps, by allowing UI to execute while I/O done in background.</a:t>
            </a:r>
          </a:p>
          <a:p>
            <a:endParaRPr lang="en-GB"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Problems</a:t>
            </a:r>
            <a:endParaRPr lang="en-GB" dirty="0"/>
          </a:p>
        </p:txBody>
      </p:sp>
      <p:sp>
        <p:nvSpPr>
          <p:cNvPr id="3" name="Content Placeholder 2"/>
          <p:cNvSpPr>
            <a:spLocks noGrp="1"/>
          </p:cNvSpPr>
          <p:nvPr>
            <p:ph idx="1"/>
          </p:nvPr>
        </p:nvSpPr>
        <p:spPr/>
        <p:txBody>
          <a:bodyPr>
            <a:normAutofit lnSpcReduction="10000"/>
          </a:bodyPr>
          <a:lstStyle/>
          <a:p>
            <a:r>
              <a:rPr lang="en-GB" dirty="0" smtClean="0"/>
              <a:t>Atomic data access operations , Locking, </a:t>
            </a:r>
          </a:p>
          <a:p>
            <a:r>
              <a:rPr lang="en-GB" dirty="0" smtClean="0"/>
              <a:t>Deadlocks</a:t>
            </a:r>
          </a:p>
          <a:p>
            <a:r>
              <a:rPr lang="en-GB" dirty="0" smtClean="0"/>
              <a:t>Race conditions </a:t>
            </a:r>
          </a:p>
          <a:p>
            <a:r>
              <a:rPr lang="en-GB" dirty="0" smtClean="0"/>
              <a:t>Order of execution</a:t>
            </a:r>
          </a:p>
          <a:p>
            <a:r>
              <a:rPr lang="en-GB" dirty="0" smtClean="0"/>
              <a:t>All subtle, infrequent difficult to detect and replicate</a:t>
            </a:r>
          </a:p>
          <a:p>
            <a:pPr lvl="1"/>
            <a:r>
              <a:rPr lang="en-GB" dirty="0" smtClean="0"/>
              <a:t>attaching a debugger affects how the software behaves</a:t>
            </a:r>
          </a:p>
          <a:p>
            <a:r>
              <a:rPr lang="en-GB" dirty="0" smtClean="0"/>
              <a:t>Not very unit testable.</a:t>
            </a: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esignEventTitleSlideImg.png"/>
          <p:cNvPicPr>
            <a:picLocks noChangeAspect="1"/>
          </p:cNvPicPr>
          <p:nvPr/>
        </p:nvPicPr>
        <p:blipFill>
          <a:blip r:embed="rId2" cstate="print"/>
          <a:stretch>
            <a:fillRect/>
          </a:stretch>
        </p:blipFill>
        <p:spPr>
          <a:xfrm>
            <a:off x="0" y="2643182"/>
            <a:ext cx="9144000" cy="3780500"/>
          </a:xfrm>
          <a:prstGeom prst="rect">
            <a:avLst/>
          </a:prstGeom>
        </p:spPr>
      </p:pic>
      <p:sp>
        <p:nvSpPr>
          <p:cNvPr id="2" name="Title 1"/>
          <p:cNvSpPr>
            <a:spLocks noGrp="1"/>
          </p:cNvSpPr>
          <p:nvPr>
            <p:ph type="ctrTitle"/>
          </p:nvPr>
        </p:nvSpPr>
        <p:spPr>
          <a:xfrm>
            <a:off x="685800" y="571480"/>
            <a:ext cx="7772400" cy="1470025"/>
          </a:xfrm>
        </p:spPr>
        <p:txBody>
          <a:bodyPr/>
          <a:lstStyle/>
          <a:p>
            <a:r>
              <a:rPr lang="en-GB" dirty="0" smtClean="0"/>
              <a:t>Concurrent Programming</a:t>
            </a:r>
            <a:endParaRPr lang="en-GB" dirty="0"/>
          </a:p>
        </p:txBody>
      </p:sp>
      <p:sp>
        <p:nvSpPr>
          <p:cNvPr id="3" name="Subtitle 2"/>
          <p:cNvSpPr>
            <a:spLocks noGrp="1"/>
          </p:cNvSpPr>
          <p:nvPr>
            <p:ph type="subTitle" idx="1"/>
          </p:nvPr>
        </p:nvSpPr>
        <p:spPr>
          <a:xfrm>
            <a:off x="714348" y="1722401"/>
            <a:ext cx="7929618" cy="1752600"/>
          </a:xfrm>
        </p:spPr>
        <p:txBody>
          <a:bodyPr/>
          <a:lstStyle/>
          <a:p>
            <a:r>
              <a:rPr lang="en-GB" dirty="0" smtClean="0">
                <a:solidFill>
                  <a:schemeClr val="tx1">
                    <a:lumMod val="60000"/>
                    <a:lumOff val="40000"/>
                  </a:schemeClr>
                </a:solidFill>
              </a:rPr>
              <a:t> A lap around what’s new in Visual Studio 2010 and </a:t>
            </a:r>
            <a:r>
              <a:rPr lang="en-GB" dirty="0" err="1" smtClean="0">
                <a:solidFill>
                  <a:schemeClr val="tx1">
                    <a:lumMod val="60000"/>
                    <a:lumOff val="40000"/>
                  </a:schemeClr>
                </a:solidFill>
              </a:rPr>
              <a:t>.net</a:t>
            </a:r>
            <a:r>
              <a:rPr lang="en-GB" dirty="0" smtClean="0">
                <a:solidFill>
                  <a:schemeClr val="tx1">
                    <a:lumMod val="60000"/>
                    <a:lumOff val="40000"/>
                  </a:schemeClr>
                </a:solidFill>
              </a:rPr>
              <a:t> 4.0</a:t>
            </a:r>
            <a:endParaRPr lang="en-GB" dirty="0">
              <a:solidFill>
                <a:schemeClr val="tx1">
                  <a:lumMod val="60000"/>
                  <a:lumOff val="40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User as a bottleneck</a:t>
            </a:r>
            <a:endParaRPr lang="en-GB" dirty="0"/>
          </a:p>
        </p:txBody>
      </p:sp>
      <p:sp>
        <p:nvSpPr>
          <p:cNvPr id="3" name="Content Placeholder 2"/>
          <p:cNvSpPr>
            <a:spLocks noGrp="1"/>
          </p:cNvSpPr>
          <p:nvPr>
            <p:ph idx="1"/>
          </p:nvPr>
        </p:nvSpPr>
        <p:spPr/>
        <p:txBody>
          <a:bodyPr/>
          <a:lstStyle/>
          <a:p>
            <a:r>
              <a:rPr lang="en-GB" dirty="0" smtClean="0"/>
              <a:t>User does not scale out</a:t>
            </a:r>
          </a:p>
          <a:p>
            <a:r>
              <a:rPr lang="en-GB" dirty="0" smtClean="0"/>
              <a:t>Office Apps and other heavily interactive software limited more by user than processor.</a:t>
            </a:r>
          </a:p>
          <a:p>
            <a:pPr lvl="1"/>
            <a:r>
              <a:rPr lang="en-GB" dirty="0" smtClean="0"/>
              <a:t>Think about </a:t>
            </a:r>
            <a:r>
              <a:rPr lang="en-GB" dirty="0" err="1" smtClean="0"/>
              <a:t>Excel</a:t>
            </a:r>
            <a:r>
              <a:rPr lang="en-GB" baseline="30000" dirty="0" err="1" smtClean="0"/>
              <a:t>TM</a:t>
            </a:r>
            <a:r>
              <a:rPr lang="en-GB" baseline="30000" dirty="0" smtClean="0"/>
              <a:t> </a:t>
            </a:r>
            <a:r>
              <a:rPr lang="en-GB" dirty="0" smtClean="0"/>
              <a:t> and recalculation of spreadsheets “JFDI” versus “thinking about it too hard” real-time scheduling type problem</a:t>
            </a:r>
            <a:endParaRPr lang="en-GB" baseline="30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The future</a:t>
            </a:r>
            <a:endParaRPr lang="en-GB" dirty="0"/>
          </a:p>
        </p:txBody>
      </p:sp>
      <p:sp>
        <p:nvSpPr>
          <p:cNvPr id="3" name="Content Placeholder 2"/>
          <p:cNvSpPr>
            <a:spLocks noGrp="1"/>
          </p:cNvSpPr>
          <p:nvPr>
            <p:ph idx="1"/>
          </p:nvPr>
        </p:nvSpPr>
        <p:spPr/>
        <p:txBody>
          <a:bodyPr/>
          <a:lstStyle/>
          <a:p>
            <a:r>
              <a:rPr lang="en-GB" dirty="0" smtClean="0"/>
              <a:t>New languages F#, </a:t>
            </a:r>
            <a:r>
              <a:rPr lang="en-GB" dirty="0" err="1" smtClean="0"/>
              <a:t>Axom</a:t>
            </a:r>
            <a:endParaRPr lang="en-GB" dirty="0" smtClean="0"/>
          </a:p>
          <a:p>
            <a:r>
              <a:rPr lang="en-GB" dirty="0" smtClean="0"/>
              <a:t>Probably the as big a change as the shift from assembler to ‘C’</a:t>
            </a:r>
          </a:p>
          <a:p>
            <a:r>
              <a:rPr lang="en-GB" dirty="0" smtClean="0"/>
              <a:t>Task orientated</a:t>
            </a:r>
          </a:p>
          <a:p>
            <a:r>
              <a:rPr lang="en-GB" dirty="0" smtClean="0"/>
              <a:t>Less imperative, what you want doing - not how you want it doing.</a:t>
            </a:r>
          </a:p>
          <a:p>
            <a:pPr lvl="1"/>
            <a:r>
              <a:rPr lang="en-GB" dirty="0" smtClean="0"/>
              <a:t>Making a cup of tea.</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Task-Orientated</a:t>
            </a:r>
            <a:endParaRPr lang="en-GB" dirty="0"/>
          </a:p>
        </p:txBody>
      </p:sp>
      <p:sp>
        <p:nvSpPr>
          <p:cNvPr id="3" name="Content Placeholder 2"/>
          <p:cNvSpPr>
            <a:spLocks noGrp="1"/>
          </p:cNvSpPr>
          <p:nvPr>
            <p:ph idx="1"/>
          </p:nvPr>
        </p:nvSpPr>
        <p:spPr/>
        <p:txBody>
          <a:bodyPr>
            <a:normAutofit/>
          </a:bodyPr>
          <a:lstStyle/>
          <a:p>
            <a:r>
              <a:rPr lang="en-GB" dirty="0" smtClean="0"/>
              <a:t>Focus on what we want to achieve not how to do it.</a:t>
            </a:r>
          </a:p>
          <a:p>
            <a:r>
              <a:rPr lang="en-GB" dirty="0" smtClean="0"/>
              <a:t>Read-only values where possible ( immutability, less conflict)</a:t>
            </a:r>
          </a:p>
          <a:p>
            <a:r>
              <a:rPr lang="en-GB" dirty="0" smtClean="0"/>
              <a:t>Using “workflow” and “workflow like” programming (Azure) to scale out</a:t>
            </a:r>
          </a:p>
          <a:p>
            <a:pPr lvl="1"/>
            <a:r>
              <a:rPr lang="en-GB" dirty="0" smtClean="0"/>
              <a:t>PDC’08</a:t>
            </a:r>
          </a:p>
          <a:p>
            <a:pPr lvl="1"/>
            <a:r>
              <a:rPr lang="en-GB" dirty="0" err="1" smtClean="0"/>
              <a:t>Axom</a:t>
            </a:r>
            <a:r>
              <a:rPr lang="en-GB" dirty="0" smtClean="0"/>
              <a:t> @ PDC’09</a:t>
            </a:r>
          </a:p>
          <a:p>
            <a:pPr lvl="1">
              <a:buNone/>
            </a:pP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New </a:t>
            </a:r>
            <a:r>
              <a:rPr lang="en-GB" dirty="0" smtClean="0"/>
              <a:t>for .Net4 for NOW</a:t>
            </a:r>
            <a:endParaRPr lang="en-GB" dirty="0"/>
          </a:p>
        </p:txBody>
      </p:sp>
      <p:sp>
        <p:nvSpPr>
          <p:cNvPr id="3" name="Content Placeholder 2"/>
          <p:cNvSpPr>
            <a:spLocks noGrp="1"/>
          </p:cNvSpPr>
          <p:nvPr>
            <p:ph idx="1"/>
          </p:nvPr>
        </p:nvSpPr>
        <p:spPr/>
        <p:txBody>
          <a:bodyPr>
            <a:normAutofit/>
          </a:bodyPr>
          <a:lstStyle/>
          <a:p>
            <a:r>
              <a:rPr lang="en-GB" dirty="0" err="1" smtClean="0"/>
              <a:t>ThreadPool.Queue</a:t>
            </a:r>
            <a:r>
              <a:rPr lang="en-GB" dirty="0" smtClean="0"/>
              <a:t> is dead, long live Tasks</a:t>
            </a:r>
          </a:p>
          <a:p>
            <a:r>
              <a:rPr lang="en-GB" dirty="0" err="1" smtClean="0"/>
              <a:t>WorkStealing</a:t>
            </a:r>
            <a:r>
              <a:rPr lang="en-GB" dirty="0" smtClean="0"/>
              <a:t> Queues in the </a:t>
            </a:r>
            <a:r>
              <a:rPr lang="en-GB" dirty="0" err="1" smtClean="0"/>
              <a:t>ThreadPool</a:t>
            </a:r>
            <a:endParaRPr lang="en-GB" dirty="0" smtClean="0"/>
          </a:p>
          <a:p>
            <a:r>
              <a:rPr lang="en-GB" dirty="0" err="1" smtClean="0"/>
              <a:t>AsParrallel</a:t>
            </a:r>
            <a:r>
              <a:rPr lang="en-GB" dirty="0" smtClean="0"/>
              <a:t> and P/LINQ</a:t>
            </a:r>
          </a:p>
          <a:p>
            <a:r>
              <a:rPr lang="en-GB" dirty="0" smtClean="0"/>
              <a:t>Collections/Bags/Lists/Queues/Locks</a:t>
            </a:r>
            <a:br>
              <a:rPr lang="en-GB" dirty="0" smtClean="0"/>
            </a:br>
            <a:r>
              <a:rPr lang="en-GB" sz="1800" u="sng" dirty="0" smtClean="0">
                <a:solidFill>
                  <a:schemeClr val="accent6">
                    <a:lumMod val="75000"/>
                  </a:schemeClr>
                </a:solidFill>
              </a:rPr>
              <a:t>http://msdn.microsoft.com/en-us/library/system.collections.concurrent.aspx</a:t>
            </a:r>
          </a:p>
          <a:p>
            <a:r>
              <a:rPr lang="en-GB" dirty="0" err="1" smtClean="0"/>
              <a:t>RxExtensions</a:t>
            </a:r>
            <a:r>
              <a:rPr lang="en-GB" dirty="0" smtClean="0"/>
              <a:t> - </a:t>
            </a:r>
            <a:r>
              <a:rPr lang="en-GB" dirty="0" err="1" smtClean="0"/>
              <a:t>IObservable</a:t>
            </a:r>
            <a:r>
              <a:rPr lang="en-GB" dirty="0" smtClean="0"/>
              <a:t>&lt;T&gt;</a:t>
            </a:r>
          </a:p>
          <a:p>
            <a:r>
              <a:rPr lang="en-GB" dirty="0" err="1" smtClean="0"/>
              <a:t>ParallelExtensionsExtras</a:t>
            </a:r>
            <a:r>
              <a:rPr lang="en-GB" dirty="0" smtClean="0"/>
              <a:t/>
            </a:r>
            <a:br>
              <a:rPr lang="en-GB" dirty="0" smtClean="0"/>
            </a:br>
            <a:r>
              <a:rPr lang="en-GB" sz="2000" u="sng" dirty="0" smtClean="0">
                <a:solidFill>
                  <a:schemeClr val="accent6">
                    <a:lumMod val="75000"/>
                  </a:schemeClr>
                </a:solidFill>
              </a:rPr>
              <a:t>http://blogs.msdn.com/pfxteam/archive/2010/04/04/9990342.aspx</a:t>
            </a:r>
          </a:p>
          <a:p>
            <a:endParaRPr lang="en-GB"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ounded Rectangle 46"/>
          <p:cNvSpPr/>
          <p:nvPr/>
        </p:nvSpPr>
        <p:spPr bwMode="auto">
          <a:xfrm>
            <a:off x="5358411" y="3732950"/>
            <a:ext cx="3502307" cy="1430463"/>
          </a:xfrm>
          <a:prstGeom prst="round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endParaRPr>
          </a:p>
        </p:txBody>
      </p:sp>
      <p:sp>
        <p:nvSpPr>
          <p:cNvPr id="48" name="Rounded Rectangle 47"/>
          <p:cNvSpPr/>
          <p:nvPr/>
        </p:nvSpPr>
        <p:spPr bwMode="auto">
          <a:xfrm>
            <a:off x="5357782" y="2071944"/>
            <a:ext cx="3543300" cy="1598712"/>
          </a:xfrm>
          <a:prstGeom prst="round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chemeClr val="tx1"/>
              </a:solidFill>
              <a:effectLst>
                <a:outerShdw blurRad="38100" dist="38100" dir="2700000" algn="tl">
                  <a:srgbClr val="000000">
                    <a:alpha val="43137"/>
                  </a:srgbClr>
                </a:outerShdw>
              </a:effectLst>
            </a:endParaRPr>
          </a:p>
        </p:txBody>
      </p:sp>
      <p:sp>
        <p:nvSpPr>
          <p:cNvPr id="49" name="Title 3"/>
          <p:cNvSpPr>
            <a:spLocks noGrp="1"/>
          </p:cNvSpPr>
          <p:nvPr>
            <p:ph type="title"/>
          </p:nvPr>
        </p:nvSpPr>
        <p:spPr>
          <a:xfrm>
            <a:off x="381000" y="323850"/>
            <a:ext cx="8382000" cy="666385"/>
          </a:xfrm>
        </p:spPr>
        <p:txBody>
          <a:bodyPr>
            <a:normAutofit fontScale="90000"/>
          </a:bodyPr>
          <a:lstStyle/>
          <a:p>
            <a:r>
              <a:rPr lang="en-US" dirty="0" smtClean="0"/>
              <a:t>Parallel Computing and .net4</a:t>
            </a:r>
            <a:endParaRPr lang="en-US" sz="2800" dirty="0">
              <a:solidFill>
                <a:schemeClr val="tx1"/>
              </a:solidFill>
            </a:endParaRPr>
          </a:p>
        </p:txBody>
      </p:sp>
      <p:sp>
        <p:nvSpPr>
          <p:cNvPr id="50" name="Rounded Rectangle 49"/>
          <p:cNvSpPr/>
          <p:nvPr/>
        </p:nvSpPr>
        <p:spPr bwMode="auto">
          <a:xfrm>
            <a:off x="1815111" y="2071943"/>
            <a:ext cx="3461315" cy="2001151"/>
          </a:xfrm>
          <a:prstGeom prst="round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chemeClr val="tx1"/>
              </a:solidFill>
              <a:effectLst>
                <a:outerShdw blurRad="38100" dist="38100" dir="2700000" algn="tl">
                  <a:srgbClr val="000000">
                    <a:alpha val="43137"/>
                  </a:srgbClr>
                </a:outerShdw>
              </a:effectLst>
            </a:endParaRPr>
          </a:p>
        </p:txBody>
      </p:sp>
      <p:sp>
        <p:nvSpPr>
          <p:cNvPr id="51" name="TextBox 50"/>
          <p:cNvSpPr txBox="1"/>
          <p:nvPr/>
        </p:nvSpPr>
        <p:spPr>
          <a:xfrm>
            <a:off x="5878095" y="2545515"/>
            <a:ext cx="1265406" cy="977724"/>
          </a:xfrm>
          <a:prstGeom prst="rect">
            <a:avLst/>
          </a:prstGeom>
        </p:spPr>
        <p:style>
          <a:lnRef idx="0">
            <a:schemeClr val="accent6"/>
          </a:lnRef>
          <a:fillRef idx="3">
            <a:schemeClr val="accent6"/>
          </a:fillRef>
          <a:effectRef idx="3">
            <a:schemeClr val="accent6"/>
          </a:effectRef>
          <a:fontRef idx="minor">
            <a:schemeClr val="lt1"/>
          </a:fontRef>
        </p:style>
        <p:txBody>
          <a:bodyPr wrap="square" rtlCol="0" anchor="ctr" anchorCtr="0">
            <a:noAutofit/>
          </a:bodyPr>
          <a:lstStyle/>
          <a:p>
            <a:pPr algn="ctr"/>
            <a:r>
              <a:rPr lang="en-US" sz="1600" b="1" dirty="0" smtClean="0">
                <a:solidFill>
                  <a:schemeClr val="bg1"/>
                </a:solidFill>
              </a:rPr>
              <a:t>Parallel Pattern Library</a:t>
            </a:r>
            <a:endParaRPr lang="en-US" sz="1600" b="1" dirty="0">
              <a:solidFill>
                <a:schemeClr val="bg1"/>
              </a:solidFill>
            </a:endParaRPr>
          </a:p>
        </p:txBody>
      </p:sp>
      <p:sp>
        <p:nvSpPr>
          <p:cNvPr id="52" name="Rounded Rectangle 51"/>
          <p:cNvSpPr/>
          <p:nvPr/>
        </p:nvSpPr>
        <p:spPr bwMode="auto">
          <a:xfrm>
            <a:off x="1815111" y="4212278"/>
            <a:ext cx="3461315" cy="951135"/>
          </a:xfrm>
          <a:prstGeom prst="round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endParaRPr>
          </a:p>
        </p:txBody>
      </p:sp>
      <p:sp>
        <p:nvSpPr>
          <p:cNvPr id="53" name="TextBox 52"/>
          <p:cNvSpPr txBox="1"/>
          <p:nvPr/>
        </p:nvSpPr>
        <p:spPr>
          <a:xfrm>
            <a:off x="5914671" y="4542621"/>
            <a:ext cx="2819400" cy="445008"/>
          </a:xfrm>
          <a:prstGeom prst="rect">
            <a:avLst/>
          </a:prstGeom>
        </p:spPr>
        <p:style>
          <a:lnRef idx="0">
            <a:schemeClr val="accent6"/>
          </a:lnRef>
          <a:fillRef idx="3">
            <a:schemeClr val="accent6"/>
          </a:fillRef>
          <a:effectRef idx="3">
            <a:schemeClr val="accent6"/>
          </a:effectRef>
          <a:fontRef idx="minor">
            <a:schemeClr val="lt1"/>
          </a:fontRef>
        </p:style>
        <p:txBody>
          <a:bodyPr wrap="square" rtlCol="0" anchor="ctr" anchorCtr="0">
            <a:normAutofit/>
          </a:bodyPr>
          <a:lstStyle/>
          <a:p>
            <a:pPr algn="ctr"/>
            <a:r>
              <a:rPr lang="en-US" sz="1600" b="1" dirty="0" smtClean="0">
                <a:solidFill>
                  <a:schemeClr val="bg1"/>
                </a:solidFill>
              </a:rPr>
              <a:t>Resource Manager</a:t>
            </a:r>
            <a:endParaRPr lang="en-US" sz="1600" b="1" dirty="0">
              <a:solidFill>
                <a:schemeClr val="bg1"/>
              </a:solidFill>
            </a:endParaRPr>
          </a:p>
        </p:txBody>
      </p:sp>
      <p:sp>
        <p:nvSpPr>
          <p:cNvPr id="54" name="TextBox 53"/>
          <p:cNvSpPr txBox="1"/>
          <p:nvPr/>
        </p:nvSpPr>
        <p:spPr>
          <a:xfrm>
            <a:off x="5914671" y="4073095"/>
            <a:ext cx="2804162" cy="397135"/>
          </a:xfrm>
          <a:prstGeom prst="rect">
            <a:avLst/>
          </a:prstGeom>
        </p:spPr>
        <p:style>
          <a:lnRef idx="0">
            <a:schemeClr val="accent6"/>
          </a:lnRef>
          <a:fillRef idx="3">
            <a:schemeClr val="accent6"/>
          </a:fillRef>
          <a:effectRef idx="3">
            <a:schemeClr val="accent6"/>
          </a:effectRef>
          <a:fontRef idx="minor">
            <a:schemeClr val="lt1"/>
          </a:fontRef>
        </p:style>
        <p:txBody>
          <a:bodyPr wrap="square" rtlCol="0" anchor="ctr" anchorCtr="0">
            <a:noAutofit/>
          </a:bodyPr>
          <a:lstStyle/>
          <a:p>
            <a:pPr algn="ctr"/>
            <a:r>
              <a:rPr lang="en-US" sz="1600" b="1" dirty="0" smtClean="0">
                <a:solidFill>
                  <a:schemeClr val="bg1"/>
                </a:solidFill>
              </a:rPr>
              <a:t>Task Scheduler</a:t>
            </a:r>
            <a:endParaRPr lang="en-US" sz="1600" b="1" dirty="0">
              <a:solidFill>
                <a:schemeClr val="bg1"/>
              </a:solidFill>
            </a:endParaRPr>
          </a:p>
        </p:txBody>
      </p:sp>
      <p:sp>
        <p:nvSpPr>
          <p:cNvPr id="55" name="TextBox 54"/>
          <p:cNvSpPr txBox="1"/>
          <p:nvPr/>
        </p:nvSpPr>
        <p:spPr>
          <a:xfrm>
            <a:off x="1993064" y="3477800"/>
            <a:ext cx="2773952" cy="426258"/>
          </a:xfrm>
          <a:prstGeom prst="rect">
            <a:avLst/>
          </a:prstGeom>
          <a:ln/>
        </p:spPr>
        <p:style>
          <a:lnRef idx="0">
            <a:schemeClr val="accent6"/>
          </a:lnRef>
          <a:fillRef idx="3">
            <a:schemeClr val="accent6"/>
          </a:fillRef>
          <a:effectRef idx="3">
            <a:schemeClr val="accent6"/>
          </a:effectRef>
          <a:fontRef idx="minor">
            <a:schemeClr val="lt1"/>
          </a:fontRef>
        </p:style>
        <p:txBody>
          <a:bodyPr wrap="square" rtlCol="0" anchor="ctr" anchorCtr="0">
            <a:noAutofit/>
          </a:bodyPr>
          <a:lstStyle/>
          <a:p>
            <a:pPr algn="ctr"/>
            <a:r>
              <a:rPr lang="en-US" sz="1600" b="1" dirty="0" smtClean="0">
                <a:solidFill>
                  <a:schemeClr val="bg1"/>
                </a:solidFill>
              </a:rPr>
              <a:t>Task Parallel</a:t>
            </a:r>
            <a:r>
              <a:rPr lang="en-US" sz="1600" b="1" dirty="0">
                <a:solidFill>
                  <a:schemeClr val="bg1"/>
                </a:solidFill>
              </a:rPr>
              <a:t> </a:t>
            </a:r>
            <a:r>
              <a:rPr lang="en-US" sz="1600" b="1" dirty="0" smtClean="0">
                <a:solidFill>
                  <a:schemeClr val="bg1"/>
                </a:solidFill>
              </a:rPr>
              <a:t>Library</a:t>
            </a:r>
            <a:endParaRPr lang="en-US" sz="1600" b="1" dirty="0">
              <a:solidFill>
                <a:schemeClr val="bg1"/>
              </a:solidFill>
            </a:endParaRPr>
          </a:p>
        </p:txBody>
      </p:sp>
      <p:sp>
        <p:nvSpPr>
          <p:cNvPr id="56" name="TextBox 55"/>
          <p:cNvSpPr txBox="1"/>
          <p:nvPr/>
        </p:nvSpPr>
        <p:spPr>
          <a:xfrm>
            <a:off x="1993064" y="2980062"/>
            <a:ext cx="1811856" cy="426258"/>
          </a:xfrm>
          <a:prstGeom prst="rect">
            <a:avLst/>
          </a:prstGeom>
          <a:ln/>
        </p:spPr>
        <p:style>
          <a:lnRef idx="0">
            <a:schemeClr val="accent6"/>
          </a:lnRef>
          <a:fillRef idx="3">
            <a:schemeClr val="accent6"/>
          </a:fillRef>
          <a:effectRef idx="3">
            <a:schemeClr val="accent6"/>
          </a:effectRef>
          <a:fontRef idx="minor">
            <a:schemeClr val="lt1"/>
          </a:fontRef>
        </p:style>
        <p:txBody>
          <a:bodyPr wrap="square" rtlCol="0" anchor="ctr" anchorCtr="0">
            <a:noAutofit/>
          </a:bodyPr>
          <a:lstStyle/>
          <a:p>
            <a:pPr algn="ctr"/>
            <a:r>
              <a:rPr lang="en-US" sz="1600" b="1" dirty="0" smtClean="0">
                <a:solidFill>
                  <a:schemeClr val="bg1"/>
                </a:solidFill>
              </a:rPr>
              <a:t>Parallel LINQ</a:t>
            </a:r>
            <a:endParaRPr lang="en-US" sz="1600" b="1" dirty="0">
              <a:solidFill>
                <a:schemeClr val="bg1"/>
              </a:solidFill>
            </a:endParaRPr>
          </a:p>
        </p:txBody>
      </p:sp>
      <p:sp>
        <p:nvSpPr>
          <p:cNvPr id="57" name="Rounded Rectangle 56"/>
          <p:cNvSpPr/>
          <p:nvPr/>
        </p:nvSpPr>
        <p:spPr bwMode="auto">
          <a:xfrm>
            <a:off x="214282" y="5394171"/>
            <a:ext cx="8686800" cy="530423"/>
          </a:xfrm>
          <a:prstGeom prst="round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endParaRPr>
          </a:p>
        </p:txBody>
      </p:sp>
      <p:sp>
        <p:nvSpPr>
          <p:cNvPr id="58" name="TextBox 57"/>
          <p:cNvSpPr txBox="1"/>
          <p:nvPr/>
        </p:nvSpPr>
        <p:spPr>
          <a:xfrm>
            <a:off x="2300842" y="5484038"/>
            <a:ext cx="3552870" cy="367364"/>
          </a:xfrm>
          <a:prstGeom prst="rect">
            <a:avLst/>
          </a:prstGeom>
          <a:ln/>
        </p:spPr>
        <p:style>
          <a:lnRef idx="0">
            <a:schemeClr val="accent5"/>
          </a:lnRef>
          <a:fillRef idx="3">
            <a:schemeClr val="accent5"/>
          </a:fillRef>
          <a:effectRef idx="3">
            <a:schemeClr val="accent5"/>
          </a:effectRef>
          <a:fontRef idx="minor">
            <a:schemeClr val="lt1"/>
          </a:fontRef>
        </p:style>
        <p:txBody>
          <a:bodyPr wrap="square" rtlCol="0" anchor="ctr" anchorCtr="0">
            <a:normAutofit/>
          </a:bodyPr>
          <a:lstStyle/>
          <a:p>
            <a:pPr algn="ctr"/>
            <a:r>
              <a:rPr lang="en-US" dirty="0" smtClean="0">
                <a:solidFill>
                  <a:schemeClr val="tx1"/>
                </a:solidFill>
              </a:rPr>
              <a:t>Threads</a:t>
            </a:r>
            <a:endParaRPr lang="en-US" dirty="0">
              <a:solidFill>
                <a:schemeClr val="tx1"/>
              </a:solidFill>
            </a:endParaRPr>
          </a:p>
        </p:txBody>
      </p:sp>
      <p:sp>
        <p:nvSpPr>
          <p:cNvPr id="59" name="TextBox 58"/>
          <p:cNvSpPr txBox="1"/>
          <p:nvPr/>
        </p:nvSpPr>
        <p:spPr>
          <a:xfrm>
            <a:off x="290482" y="6215082"/>
            <a:ext cx="1931832" cy="307777"/>
          </a:xfrm>
          <a:prstGeom prst="rect">
            <a:avLst/>
          </a:prstGeom>
          <a:noFill/>
        </p:spPr>
        <p:txBody>
          <a:bodyPr wrap="square" rtlCol="0">
            <a:spAutoFit/>
          </a:bodyPr>
          <a:lstStyle/>
          <a:p>
            <a:pPr algn="r"/>
            <a:r>
              <a:rPr lang="en-US" sz="1400" b="1" dirty="0" smtClean="0">
                <a:solidFill>
                  <a:schemeClr val="accent2">
                    <a:lumMod val="75000"/>
                  </a:schemeClr>
                </a:solidFill>
              </a:rPr>
              <a:t>Operating </a:t>
            </a:r>
            <a:r>
              <a:rPr lang="en-US" sz="1400" b="1" dirty="0" smtClean="0">
                <a:solidFill>
                  <a:schemeClr val="accent2">
                    <a:lumMod val="75000"/>
                  </a:schemeClr>
                </a:solidFill>
              </a:rPr>
              <a:t>System</a:t>
            </a:r>
            <a:endParaRPr lang="en-US" sz="1400" b="1" dirty="0">
              <a:solidFill>
                <a:schemeClr val="accent2">
                  <a:lumMod val="75000"/>
                </a:schemeClr>
              </a:solidFill>
            </a:endParaRPr>
          </a:p>
        </p:txBody>
      </p:sp>
      <p:sp>
        <p:nvSpPr>
          <p:cNvPr id="60" name="TextBox 59"/>
          <p:cNvSpPr txBox="1"/>
          <p:nvPr/>
        </p:nvSpPr>
        <p:spPr>
          <a:xfrm>
            <a:off x="5914671" y="3732950"/>
            <a:ext cx="2819400" cy="307777"/>
          </a:xfrm>
          <a:prstGeom prst="rect">
            <a:avLst/>
          </a:prstGeom>
          <a:noFill/>
        </p:spPr>
        <p:txBody>
          <a:bodyPr wrap="square" rtlCol="0">
            <a:spAutoFit/>
          </a:bodyPr>
          <a:lstStyle/>
          <a:p>
            <a:pPr algn="r"/>
            <a:r>
              <a:rPr lang="en-US" sz="1400" b="1" dirty="0" smtClean="0">
                <a:solidFill>
                  <a:schemeClr val="accent2">
                    <a:lumMod val="75000"/>
                  </a:schemeClr>
                </a:solidFill>
              </a:rPr>
              <a:t>Native Concurrency Runtime</a:t>
            </a:r>
            <a:endParaRPr lang="en-US" sz="1400" b="1" dirty="0">
              <a:solidFill>
                <a:schemeClr val="accent2">
                  <a:lumMod val="75000"/>
                </a:schemeClr>
              </a:solidFill>
            </a:endParaRPr>
          </a:p>
        </p:txBody>
      </p:sp>
      <p:sp>
        <p:nvSpPr>
          <p:cNvPr id="61" name="TextBox 60"/>
          <p:cNvSpPr txBox="1"/>
          <p:nvPr/>
        </p:nvSpPr>
        <p:spPr>
          <a:xfrm>
            <a:off x="1931990" y="2144465"/>
            <a:ext cx="2940757" cy="307777"/>
          </a:xfrm>
          <a:prstGeom prst="rect">
            <a:avLst/>
          </a:prstGeom>
          <a:noFill/>
        </p:spPr>
        <p:txBody>
          <a:bodyPr wrap="square" rtlCol="0">
            <a:spAutoFit/>
          </a:bodyPr>
          <a:lstStyle/>
          <a:p>
            <a:r>
              <a:rPr lang="en-US" sz="1400" b="1" dirty="0" smtClean="0">
                <a:solidFill>
                  <a:schemeClr val="accent2">
                    <a:lumMod val="75000"/>
                  </a:schemeClr>
                </a:solidFill>
              </a:rPr>
              <a:t>Managed Libraries</a:t>
            </a:r>
            <a:endParaRPr lang="en-US" sz="1400" b="1" dirty="0">
              <a:solidFill>
                <a:schemeClr val="accent2">
                  <a:lumMod val="75000"/>
                </a:schemeClr>
              </a:solidFill>
            </a:endParaRPr>
          </a:p>
        </p:txBody>
      </p:sp>
      <p:sp>
        <p:nvSpPr>
          <p:cNvPr id="62" name="TextBox 61"/>
          <p:cNvSpPr txBox="1"/>
          <p:nvPr/>
        </p:nvSpPr>
        <p:spPr>
          <a:xfrm>
            <a:off x="2015282" y="4567301"/>
            <a:ext cx="2786643" cy="425312"/>
          </a:xfrm>
          <a:prstGeom prst="rect">
            <a:avLst/>
          </a:prstGeom>
          <a:ln/>
        </p:spPr>
        <p:style>
          <a:lnRef idx="0">
            <a:schemeClr val="accent6"/>
          </a:lnRef>
          <a:fillRef idx="3">
            <a:schemeClr val="accent6"/>
          </a:fillRef>
          <a:effectRef idx="3">
            <a:schemeClr val="accent6"/>
          </a:effectRef>
          <a:fontRef idx="minor">
            <a:schemeClr val="lt1"/>
          </a:fontRef>
        </p:style>
        <p:txBody>
          <a:bodyPr wrap="square" rtlCol="0" anchor="ctr" anchorCtr="0">
            <a:noAutofit/>
          </a:bodyPr>
          <a:lstStyle/>
          <a:p>
            <a:pPr algn="ctr"/>
            <a:r>
              <a:rPr lang="en-US" sz="1600" b="1" dirty="0" err="1" smtClean="0">
                <a:solidFill>
                  <a:schemeClr val="bg1"/>
                </a:solidFill>
              </a:rPr>
              <a:t>ThreadPool</a:t>
            </a:r>
            <a:endParaRPr lang="en-US" sz="1600" b="1" dirty="0">
              <a:solidFill>
                <a:schemeClr val="bg1"/>
              </a:solidFill>
            </a:endParaRPr>
          </a:p>
        </p:txBody>
      </p:sp>
      <p:sp>
        <p:nvSpPr>
          <p:cNvPr id="63" name="TextBox 62"/>
          <p:cNvSpPr txBox="1"/>
          <p:nvPr/>
        </p:nvSpPr>
        <p:spPr>
          <a:xfrm rot="5400000">
            <a:off x="3796647" y="3610193"/>
            <a:ext cx="2447099" cy="307777"/>
          </a:xfrm>
          <a:prstGeom prst="rect">
            <a:avLst/>
          </a:prstGeom>
          <a:ln/>
        </p:spPr>
        <p:style>
          <a:lnRef idx="0">
            <a:schemeClr val="accent6"/>
          </a:lnRef>
          <a:fillRef idx="3">
            <a:schemeClr val="accent6"/>
          </a:fillRef>
          <a:effectRef idx="3">
            <a:schemeClr val="accent6"/>
          </a:effectRef>
          <a:fontRef idx="minor">
            <a:schemeClr val="lt1"/>
          </a:fontRef>
        </p:style>
        <p:txBody>
          <a:bodyPr wrap="square" rtlCol="0" anchor="ctr" anchorCtr="0">
            <a:spAutoFit/>
          </a:bodyPr>
          <a:lstStyle/>
          <a:p>
            <a:pPr algn="ctr"/>
            <a:r>
              <a:rPr lang="en-US" sz="1400" b="1" dirty="0" smtClean="0">
                <a:solidFill>
                  <a:schemeClr val="bg1"/>
                </a:solidFill>
              </a:rPr>
              <a:t>Data Structures</a:t>
            </a:r>
            <a:endParaRPr lang="en-US" sz="1400" b="1" dirty="0">
              <a:solidFill>
                <a:schemeClr val="bg1"/>
              </a:solidFill>
            </a:endParaRPr>
          </a:p>
        </p:txBody>
      </p:sp>
      <p:sp>
        <p:nvSpPr>
          <p:cNvPr id="64" name="TextBox 63"/>
          <p:cNvSpPr txBox="1"/>
          <p:nvPr/>
        </p:nvSpPr>
        <p:spPr>
          <a:xfrm rot="16200000">
            <a:off x="4421410" y="3615175"/>
            <a:ext cx="2447098" cy="307777"/>
          </a:xfrm>
          <a:prstGeom prst="rect">
            <a:avLst/>
          </a:prstGeom>
          <a:ln/>
        </p:spPr>
        <p:style>
          <a:lnRef idx="0">
            <a:schemeClr val="accent6"/>
          </a:lnRef>
          <a:fillRef idx="3">
            <a:schemeClr val="accent6"/>
          </a:fillRef>
          <a:effectRef idx="3">
            <a:schemeClr val="accent6"/>
          </a:effectRef>
          <a:fontRef idx="minor">
            <a:schemeClr val="lt1"/>
          </a:fontRef>
        </p:style>
        <p:txBody>
          <a:bodyPr wrap="square" rtlCol="0" anchor="ctr" anchorCtr="0">
            <a:spAutoFit/>
          </a:bodyPr>
          <a:lstStyle/>
          <a:p>
            <a:pPr algn="ctr"/>
            <a:r>
              <a:rPr lang="en-US" sz="1400" b="1" dirty="0" smtClean="0">
                <a:solidFill>
                  <a:schemeClr val="bg1"/>
                </a:solidFill>
              </a:rPr>
              <a:t>Data Structures</a:t>
            </a:r>
            <a:endParaRPr lang="en-US" sz="1400" b="1" dirty="0">
              <a:solidFill>
                <a:schemeClr val="bg1"/>
              </a:solidFill>
            </a:endParaRPr>
          </a:p>
        </p:txBody>
      </p:sp>
      <p:sp>
        <p:nvSpPr>
          <p:cNvPr id="65" name="Rounded Rectangle 64"/>
          <p:cNvSpPr/>
          <p:nvPr/>
        </p:nvSpPr>
        <p:spPr bwMode="auto">
          <a:xfrm>
            <a:off x="246513" y="1071546"/>
            <a:ext cx="1447800" cy="4005058"/>
          </a:xfrm>
          <a:prstGeom prst="round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chemeClr val="tx1"/>
              </a:solidFill>
              <a:effectLst>
                <a:outerShdw blurRad="38100" dist="38100" dir="2700000" algn="tl">
                  <a:srgbClr val="000000">
                    <a:alpha val="43137"/>
                  </a:srgbClr>
                </a:outerShdw>
              </a:effectLst>
            </a:endParaRPr>
          </a:p>
        </p:txBody>
      </p:sp>
      <p:sp>
        <p:nvSpPr>
          <p:cNvPr id="66" name="TextBox 65"/>
          <p:cNvSpPr txBox="1"/>
          <p:nvPr/>
        </p:nvSpPr>
        <p:spPr>
          <a:xfrm>
            <a:off x="343867" y="1091300"/>
            <a:ext cx="685800" cy="307777"/>
          </a:xfrm>
          <a:prstGeom prst="rect">
            <a:avLst/>
          </a:prstGeom>
          <a:noFill/>
        </p:spPr>
        <p:txBody>
          <a:bodyPr wrap="square" rtlCol="0">
            <a:spAutoFit/>
          </a:bodyPr>
          <a:lstStyle/>
          <a:p>
            <a:r>
              <a:rPr lang="en-US" sz="1400" b="1" dirty="0" smtClean="0">
                <a:solidFill>
                  <a:schemeClr val="accent2">
                    <a:lumMod val="75000"/>
                  </a:schemeClr>
                </a:solidFill>
              </a:rPr>
              <a:t>Tools</a:t>
            </a:r>
            <a:endParaRPr lang="en-US" sz="1400" b="1" dirty="0">
              <a:solidFill>
                <a:schemeClr val="accent2">
                  <a:lumMod val="75000"/>
                </a:schemeClr>
              </a:solidFill>
            </a:endParaRPr>
          </a:p>
        </p:txBody>
      </p:sp>
      <p:sp>
        <p:nvSpPr>
          <p:cNvPr id="67" name="TextBox 66"/>
          <p:cNvSpPr txBox="1"/>
          <p:nvPr/>
        </p:nvSpPr>
        <p:spPr>
          <a:xfrm>
            <a:off x="7324371" y="2540532"/>
            <a:ext cx="1409700" cy="977724"/>
          </a:xfrm>
          <a:prstGeom prst="rect">
            <a:avLst/>
          </a:prstGeom>
        </p:spPr>
        <p:style>
          <a:lnRef idx="0">
            <a:schemeClr val="accent6"/>
          </a:lnRef>
          <a:fillRef idx="3">
            <a:schemeClr val="accent6"/>
          </a:fillRef>
          <a:effectRef idx="3">
            <a:schemeClr val="accent6"/>
          </a:effectRef>
          <a:fontRef idx="minor">
            <a:schemeClr val="lt1"/>
          </a:fontRef>
        </p:style>
        <p:txBody>
          <a:bodyPr wrap="square" rtlCol="0" anchor="ctr" anchorCtr="0">
            <a:noAutofit/>
          </a:bodyPr>
          <a:lstStyle/>
          <a:p>
            <a:pPr algn="ctr"/>
            <a:r>
              <a:rPr lang="en-US" sz="1600" b="1" dirty="0" err="1" smtClean="0">
                <a:solidFill>
                  <a:schemeClr val="bg1"/>
                </a:solidFill>
              </a:rPr>
              <a:t>Async</a:t>
            </a:r>
            <a:endParaRPr lang="en-US" sz="1600" b="1" dirty="0" smtClean="0">
              <a:solidFill>
                <a:schemeClr val="bg1"/>
              </a:solidFill>
            </a:endParaRPr>
          </a:p>
          <a:p>
            <a:pPr algn="ctr"/>
            <a:r>
              <a:rPr lang="en-US" sz="1600" b="1" dirty="0" smtClean="0">
                <a:solidFill>
                  <a:schemeClr val="bg1"/>
                </a:solidFill>
              </a:rPr>
              <a:t>Agents</a:t>
            </a:r>
            <a:br>
              <a:rPr lang="en-US" sz="1600" b="1" dirty="0" smtClean="0">
                <a:solidFill>
                  <a:schemeClr val="bg1"/>
                </a:solidFill>
              </a:rPr>
            </a:br>
            <a:r>
              <a:rPr lang="en-US" sz="1600" b="1" dirty="0" smtClean="0">
                <a:solidFill>
                  <a:schemeClr val="bg1"/>
                </a:solidFill>
              </a:rPr>
              <a:t>Library</a:t>
            </a:r>
            <a:endParaRPr lang="en-US" sz="1600" b="1" dirty="0">
              <a:solidFill>
                <a:schemeClr val="bg1"/>
              </a:solidFill>
            </a:endParaRPr>
          </a:p>
        </p:txBody>
      </p:sp>
      <p:sp>
        <p:nvSpPr>
          <p:cNvPr id="68" name="TextBox 67"/>
          <p:cNvSpPr txBox="1"/>
          <p:nvPr/>
        </p:nvSpPr>
        <p:spPr>
          <a:xfrm>
            <a:off x="5965319" y="5484038"/>
            <a:ext cx="1637792" cy="367364"/>
          </a:xfrm>
          <a:prstGeom prst="rect">
            <a:avLst/>
          </a:prstGeom>
          <a:ln/>
        </p:spPr>
        <p:style>
          <a:lnRef idx="0">
            <a:schemeClr val="accent5"/>
          </a:lnRef>
          <a:fillRef idx="3">
            <a:schemeClr val="accent5"/>
          </a:fillRef>
          <a:effectRef idx="3">
            <a:schemeClr val="accent5"/>
          </a:effectRef>
          <a:fontRef idx="minor">
            <a:schemeClr val="lt1"/>
          </a:fontRef>
        </p:style>
        <p:txBody>
          <a:bodyPr wrap="square" rtlCol="0" anchor="ctr" anchorCtr="0">
            <a:normAutofit/>
          </a:bodyPr>
          <a:lstStyle/>
          <a:p>
            <a:pPr algn="ctr"/>
            <a:r>
              <a:rPr lang="en-US" dirty="0" smtClean="0">
                <a:solidFill>
                  <a:schemeClr val="tx1"/>
                </a:solidFill>
              </a:rPr>
              <a:t>UMS Threads</a:t>
            </a:r>
            <a:endParaRPr lang="en-US" dirty="0">
              <a:solidFill>
                <a:schemeClr val="tx1"/>
              </a:solidFill>
            </a:endParaRPr>
          </a:p>
        </p:txBody>
      </p:sp>
      <p:sp>
        <p:nvSpPr>
          <p:cNvPr id="69" name="TextBox 68"/>
          <p:cNvSpPr txBox="1"/>
          <p:nvPr/>
        </p:nvSpPr>
        <p:spPr>
          <a:xfrm>
            <a:off x="371299" y="3670657"/>
            <a:ext cx="1178051" cy="1259426"/>
          </a:xfrm>
          <a:prstGeom prst="rect">
            <a:avLst/>
          </a:prstGeom>
          <a:ln/>
        </p:spPr>
        <p:style>
          <a:lnRef idx="0">
            <a:schemeClr val="accent4"/>
          </a:lnRef>
          <a:fillRef idx="3">
            <a:schemeClr val="accent4"/>
          </a:fillRef>
          <a:effectRef idx="3">
            <a:schemeClr val="accent4"/>
          </a:effectRef>
          <a:fontRef idx="minor">
            <a:schemeClr val="lt1"/>
          </a:fontRef>
        </p:style>
        <p:txBody>
          <a:bodyPr wrap="square" rtlCol="0" anchor="t" anchorCtr="0">
            <a:noAutofit/>
          </a:bodyPr>
          <a:lstStyle/>
          <a:p>
            <a:pPr algn="ctr"/>
            <a:r>
              <a:rPr lang="en-US" sz="1200" b="1" dirty="0" smtClean="0">
                <a:solidFill>
                  <a:srgbClr val="FFFFFF"/>
                </a:solidFill>
              </a:rPr>
              <a:t>Microsoft</a:t>
            </a:r>
          </a:p>
          <a:p>
            <a:pPr algn="ctr"/>
            <a:r>
              <a:rPr lang="en-US" sz="1200" b="1" dirty="0" smtClean="0">
                <a:solidFill>
                  <a:srgbClr val="FFFFFF"/>
                </a:solidFill>
              </a:rPr>
              <a:t>Research</a:t>
            </a:r>
            <a:endParaRPr lang="en-US" sz="1200" b="1" dirty="0">
              <a:solidFill>
                <a:srgbClr val="FFFFFF"/>
              </a:solidFill>
            </a:endParaRPr>
          </a:p>
        </p:txBody>
      </p:sp>
      <p:sp>
        <p:nvSpPr>
          <p:cNvPr id="70" name="TextBox 69"/>
          <p:cNvSpPr txBox="1"/>
          <p:nvPr/>
        </p:nvSpPr>
        <p:spPr>
          <a:xfrm>
            <a:off x="391948" y="1528663"/>
            <a:ext cx="1157402" cy="2061061"/>
          </a:xfrm>
          <a:prstGeom prst="rect">
            <a:avLst/>
          </a:prstGeom>
          <a:ln/>
        </p:spPr>
        <p:style>
          <a:lnRef idx="0">
            <a:schemeClr val="accent6"/>
          </a:lnRef>
          <a:fillRef idx="3">
            <a:schemeClr val="accent6"/>
          </a:fillRef>
          <a:effectRef idx="3">
            <a:schemeClr val="accent6"/>
          </a:effectRef>
          <a:fontRef idx="minor">
            <a:schemeClr val="lt1"/>
          </a:fontRef>
        </p:style>
        <p:txBody>
          <a:bodyPr wrap="square" rtlCol="0" anchor="t" anchorCtr="0">
            <a:noAutofit/>
          </a:bodyPr>
          <a:lstStyle/>
          <a:p>
            <a:pPr algn="ctr" defTabSz="914363"/>
            <a:r>
              <a:rPr lang="en-US" sz="1200" b="1" dirty="0" smtClean="0">
                <a:solidFill>
                  <a:srgbClr val="FFFFFF"/>
                </a:solidFill>
              </a:rPr>
              <a:t>Visual Studio 2010</a:t>
            </a:r>
            <a:endParaRPr lang="en-US" sz="1200" b="1" dirty="0">
              <a:solidFill>
                <a:srgbClr val="FFFFFF"/>
              </a:solidFill>
            </a:endParaRPr>
          </a:p>
        </p:txBody>
      </p:sp>
      <p:sp>
        <p:nvSpPr>
          <p:cNvPr id="71" name="TextBox 70"/>
          <p:cNvSpPr txBox="1"/>
          <p:nvPr/>
        </p:nvSpPr>
        <p:spPr>
          <a:xfrm>
            <a:off x="465229" y="2053209"/>
            <a:ext cx="1016098" cy="665528"/>
          </a:xfrm>
          <a:prstGeom prst="rect">
            <a:avLst/>
          </a:prstGeom>
          <a:ln/>
        </p:spPr>
        <p:style>
          <a:lnRef idx="0">
            <a:schemeClr val="accent2"/>
          </a:lnRef>
          <a:fillRef idx="1002">
            <a:schemeClr val="dk1"/>
          </a:fillRef>
          <a:effectRef idx="3">
            <a:schemeClr val="accent2"/>
          </a:effectRef>
          <a:fontRef idx="minor">
            <a:schemeClr val="lt1"/>
          </a:fontRef>
        </p:style>
        <p:txBody>
          <a:bodyPr wrap="square" rtlCol="0" anchor="ctr" anchorCtr="0">
            <a:noAutofit/>
          </a:bodyPr>
          <a:lstStyle/>
          <a:p>
            <a:pPr algn="ctr" defTabSz="914363"/>
            <a:r>
              <a:rPr lang="en-US" sz="1200" b="1" dirty="0" smtClean="0">
                <a:solidFill>
                  <a:srgbClr val="FFFFFF"/>
                </a:solidFill>
              </a:rPr>
              <a:t>Parallel</a:t>
            </a:r>
          </a:p>
          <a:p>
            <a:pPr algn="ctr" defTabSz="914363"/>
            <a:r>
              <a:rPr lang="en-US" sz="1200" b="1" dirty="0" smtClean="0">
                <a:solidFill>
                  <a:srgbClr val="FFFFFF"/>
                </a:solidFill>
              </a:rPr>
              <a:t>Debugger Windows</a:t>
            </a:r>
            <a:endParaRPr lang="en-US" sz="1200" b="1" dirty="0">
              <a:solidFill>
                <a:srgbClr val="FFFFFF"/>
              </a:solidFill>
            </a:endParaRPr>
          </a:p>
        </p:txBody>
      </p:sp>
      <p:sp>
        <p:nvSpPr>
          <p:cNvPr id="72" name="TextBox 71"/>
          <p:cNvSpPr txBox="1"/>
          <p:nvPr/>
        </p:nvSpPr>
        <p:spPr>
          <a:xfrm>
            <a:off x="465229" y="2835365"/>
            <a:ext cx="1016098" cy="625215"/>
          </a:xfrm>
          <a:prstGeom prst="rect">
            <a:avLst/>
          </a:prstGeom>
          <a:ln/>
        </p:spPr>
        <p:style>
          <a:lnRef idx="0">
            <a:schemeClr val="accent2"/>
          </a:lnRef>
          <a:fillRef idx="1002">
            <a:schemeClr val="dk1"/>
          </a:fillRef>
          <a:effectRef idx="3">
            <a:schemeClr val="accent2"/>
          </a:effectRef>
          <a:fontRef idx="minor">
            <a:schemeClr val="lt1"/>
          </a:fontRef>
        </p:style>
        <p:txBody>
          <a:bodyPr wrap="square" rtlCol="0" anchor="ctr" anchorCtr="0">
            <a:noAutofit/>
          </a:bodyPr>
          <a:lstStyle/>
          <a:p>
            <a:pPr lvl="0" algn="ctr" defTabSz="914363"/>
            <a:r>
              <a:rPr lang="en-US" sz="1200" b="1" dirty="0" smtClean="0">
                <a:solidFill>
                  <a:srgbClr val="FFFFFF"/>
                </a:solidFill>
              </a:rPr>
              <a:t>Profiler Concurrency</a:t>
            </a:r>
          </a:p>
          <a:p>
            <a:pPr lvl="0" algn="ctr" defTabSz="914363"/>
            <a:r>
              <a:rPr lang="en-US" sz="1200" b="1" dirty="0" smtClean="0">
                <a:solidFill>
                  <a:srgbClr val="FFFFFF"/>
                </a:solidFill>
              </a:rPr>
              <a:t>Analysis</a:t>
            </a:r>
            <a:endParaRPr lang="en-US" sz="1200" b="1" dirty="0">
              <a:solidFill>
                <a:srgbClr val="FFFFFF"/>
              </a:solidFill>
            </a:endParaRPr>
          </a:p>
        </p:txBody>
      </p:sp>
      <p:sp>
        <p:nvSpPr>
          <p:cNvPr id="73" name="TextBox 72"/>
          <p:cNvSpPr txBox="1"/>
          <p:nvPr/>
        </p:nvSpPr>
        <p:spPr>
          <a:xfrm>
            <a:off x="452275" y="4126693"/>
            <a:ext cx="1016098" cy="415927"/>
          </a:xfrm>
          <a:prstGeom prst="rect">
            <a:avLst/>
          </a:prstGeom>
          <a:ln/>
        </p:spPr>
        <p:style>
          <a:lnRef idx="0">
            <a:schemeClr val="accent2"/>
          </a:lnRef>
          <a:fillRef idx="1002">
            <a:schemeClr val="dk1"/>
          </a:fillRef>
          <a:effectRef idx="3">
            <a:schemeClr val="accent2"/>
          </a:effectRef>
          <a:fontRef idx="minor">
            <a:schemeClr val="lt1"/>
          </a:fontRef>
        </p:style>
        <p:txBody>
          <a:bodyPr wrap="square" rtlCol="0" anchor="ctr" anchorCtr="0">
            <a:noAutofit/>
          </a:bodyPr>
          <a:lstStyle/>
          <a:p>
            <a:pPr algn="ctr"/>
            <a:r>
              <a:rPr lang="en-US" sz="1200" b="1" dirty="0" smtClean="0">
                <a:solidFill>
                  <a:srgbClr val="FFFFFF"/>
                </a:solidFill>
              </a:rPr>
              <a:t>Race Detection</a:t>
            </a:r>
            <a:endParaRPr lang="en-US" sz="1200" b="1" dirty="0">
              <a:solidFill>
                <a:srgbClr val="FFFFFF"/>
              </a:solidFill>
            </a:endParaRPr>
          </a:p>
        </p:txBody>
      </p:sp>
      <p:sp>
        <p:nvSpPr>
          <p:cNvPr id="74" name="TextBox 73"/>
          <p:cNvSpPr txBox="1"/>
          <p:nvPr/>
        </p:nvSpPr>
        <p:spPr>
          <a:xfrm>
            <a:off x="461214" y="4586674"/>
            <a:ext cx="1016098" cy="272797"/>
          </a:xfrm>
          <a:prstGeom prst="rect">
            <a:avLst/>
          </a:prstGeom>
          <a:ln/>
        </p:spPr>
        <p:style>
          <a:lnRef idx="0">
            <a:schemeClr val="accent2"/>
          </a:lnRef>
          <a:fillRef idx="1002">
            <a:schemeClr val="dk1"/>
          </a:fillRef>
          <a:effectRef idx="3">
            <a:schemeClr val="accent2"/>
          </a:effectRef>
          <a:fontRef idx="minor">
            <a:schemeClr val="lt1"/>
          </a:fontRef>
        </p:style>
        <p:txBody>
          <a:bodyPr wrap="square" rtlCol="0" anchor="ctr" anchorCtr="0">
            <a:noAutofit/>
          </a:bodyPr>
          <a:lstStyle/>
          <a:p>
            <a:pPr algn="ctr"/>
            <a:r>
              <a:rPr lang="en-US" sz="1200" b="1" dirty="0" smtClean="0">
                <a:solidFill>
                  <a:srgbClr val="FFFFFF"/>
                </a:solidFill>
              </a:rPr>
              <a:t>Fuzzing</a:t>
            </a:r>
            <a:endParaRPr lang="en-US" sz="1200" b="1" dirty="0">
              <a:solidFill>
                <a:srgbClr val="FFFFFF"/>
              </a:solidFill>
            </a:endParaRPr>
          </a:p>
        </p:txBody>
      </p:sp>
      <p:sp>
        <p:nvSpPr>
          <p:cNvPr id="75" name="Rounded Rectangle 74"/>
          <p:cNvSpPr/>
          <p:nvPr/>
        </p:nvSpPr>
        <p:spPr bwMode="auto">
          <a:xfrm>
            <a:off x="1808516" y="1071546"/>
            <a:ext cx="3467910" cy="877811"/>
          </a:xfrm>
          <a:prstGeom prst="round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chemeClr val="tx1"/>
              </a:solidFill>
              <a:effectLst>
                <a:outerShdw blurRad="38100" dist="38100" dir="2700000" algn="tl">
                  <a:srgbClr val="000000">
                    <a:alpha val="43137"/>
                  </a:srgbClr>
                </a:outerShdw>
              </a:effectLst>
            </a:endParaRPr>
          </a:p>
        </p:txBody>
      </p:sp>
      <p:sp>
        <p:nvSpPr>
          <p:cNvPr id="76" name="TextBox 75"/>
          <p:cNvSpPr txBox="1"/>
          <p:nvPr/>
        </p:nvSpPr>
        <p:spPr>
          <a:xfrm>
            <a:off x="3515768" y="1454368"/>
            <a:ext cx="1067725" cy="350222"/>
          </a:xfrm>
          <a:prstGeom prst="rect">
            <a:avLst/>
          </a:prstGeom>
          <a:ln/>
        </p:spPr>
        <p:style>
          <a:lnRef idx="0">
            <a:schemeClr val="accent4"/>
          </a:lnRef>
          <a:fillRef idx="3">
            <a:schemeClr val="accent4"/>
          </a:fillRef>
          <a:effectRef idx="3">
            <a:schemeClr val="accent4"/>
          </a:effectRef>
          <a:fontRef idx="minor">
            <a:schemeClr val="lt1"/>
          </a:fontRef>
        </p:style>
        <p:txBody>
          <a:bodyPr wrap="square" rtlCol="0" anchor="ctr" anchorCtr="0">
            <a:noAutofit/>
          </a:bodyPr>
          <a:lstStyle/>
          <a:p>
            <a:pPr algn="ctr"/>
            <a:r>
              <a:rPr lang="en-US" sz="1600" b="1" dirty="0" smtClean="0">
                <a:solidFill>
                  <a:schemeClr val="bg1"/>
                </a:solidFill>
              </a:rPr>
              <a:t>Axum</a:t>
            </a:r>
            <a:endParaRPr lang="en-US" sz="1600" b="1" dirty="0">
              <a:solidFill>
                <a:schemeClr val="bg1"/>
              </a:solidFill>
            </a:endParaRPr>
          </a:p>
        </p:txBody>
      </p:sp>
      <p:sp>
        <p:nvSpPr>
          <p:cNvPr id="77" name="TextBox 76"/>
          <p:cNvSpPr txBox="1"/>
          <p:nvPr/>
        </p:nvSpPr>
        <p:spPr>
          <a:xfrm>
            <a:off x="2015282" y="1454368"/>
            <a:ext cx="1364758" cy="338554"/>
          </a:xfrm>
          <a:prstGeom prst="rect">
            <a:avLst/>
          </a:prstGeom>
          <a:ln/>
        </p:spPr>
        <p:style>
          <a:lnRef idx="0">
            <a:schemeClr val="accent6"/>
          </a:lnRef>
          <a:fillRef idx="3">
            <a:schemeClr val="accent6"/>
          </a:fillRef>
          <a:effectRef idx="3">
            <a:schemeClr val="accent6"/>
          </a:effectRef>
          <a:fontRef idx="minor">
            <a:schemeClr val="lt1"/>
          </a:fontRef>
        </p:style>
        <p:txBody>
          <a:bodyPr wrap="square" rtlCol="0" anchor="ctr" anchorCtr="0">
            <a:spAutoFit/>
          </a:bodyPr>
          <a:lstStyle/>
          <a:p>
            <a:pPr algn="ctr"/>
            <a:r>
              <a:rPr lang="en-US" sz="1600" b="1" dirty="0" smtClean="0">
                <a:solidFill>
                  <a:schemeClr val="bg1"/>
                </a:solidFill>
              </a:rPr>
              <a:t>Visual F#</a:t>
            </a:r>
            <a:endParaRPr lang="en-US" sz="1600" b="1" dirty="0">
              <a:solidFill>
                <a:schemeClr val="bg1"/>
              </a:solidFill>
            </a:endParaRPr>
          </a:p>
        </p:txBody>
      </p:sp>
      <p:sp>
        <p:nvSpPr>
          <p:cNvPr id="78" name="TextBox 77"/>
          <p:cNvSpPr txBox="1"/>
          <p:nvPr/>
        </p:nvSpPr>
        <p:spPr>
          <a:xfrm>
            <a:off x="1909662" y="1103550"/>
            <a:ext cx="2940757" cy="307777"/>
          </a:xfrm>
          <a:prstGeom prst="rect">
            <a:avLst/>
          </a:prstGeom>
          <a:noFill/>
        </p:spPr>
        <p:txBody>
          <a:bodyPr wrap="square" rtlCol="0">
            <a:spAutoFit/>
          </a:bodyPr>
          <a:lstStyle/>
          <a:p>
            <a:r>
              <a:rPr lang="en-US" sz="1400" b="1" dirty="0" smtClean="0">
                <a:solidFill>
                  <a:schemeClr val="accent2">
                    <a:lumMod val="75000"/>
                  </a:schemeClr>
                </a:solidFill>
              </a:rPr>
              <a:t>Managed Languages</a:t>
            </a:r>
            <a:endParaRPr lang="en-US" sz="1400" b="1" dirty="0">
              <a:solidFill>
                <a:schemeClr val="accent2">
                  <a:lumMod val="75000"/>
                </a:schemeClr>
              </a:solidFill>
            </a:endParaRPr>
          </a:p>
        </p:txBody>
      </p:sp>
      <p:sp>
        <p:nvSpPr>
          <p:cNvPr id="79" name="TextBox 78"/>
          <p:cNvSpPr txBox="1"/>
          <p:nvPr/>
        </p:nvSpPr>
        <p:spPr>
          <a:xfrm>
            <a:off x="3904826" y="2980062"/>
            <a:ext cx="856764" cy="426257"/>
          </a:xfrm>
          <a:prstGeom prst="rect">
            <a:avLst/>
          </a:prstGeom>
          <a:ln/>
        </p:spPr>
        <p:style>
          <a:lnRef idx="0">
            <a:schemeClr val="accent4"/>
          </a:lnRef>
          <a:fillRef idx="3">
            <a:schemeClr val="accent4"/>
          </a:fillRef>
          <a:effectRef idx="3">
            <a:schemeClr val="accent4"/>
          </a:effectRef>
          <a:fontRef idx="minor">
            <a:schemeClr val="lt1"/>
          </a:fontRef>
        </p:style>
        <p:txBody>
          <a:bodyPr wrap="square" rtlCol="0" anchor="ctr" anchorCtr="0">
            <a:noAutofit/>
          </a:bodyPr>
          <a:lstStyle/>
          <a:p>
            <a:pPr algn="ctr"/>
            <a:r>
              <a:rPr lang="en-US" sz="1600" b="1" dirty="0" smtClean="0">
                <a:solidFill>
                  <a:schemeClr val="bg1"/>
                </a:solidFill>
              </a:rPr>
              <a:t>Rx</a:t>
            </a:r>
            <a:endParaRPr lang="en-US" sz="1600" b="1" dirty="0">
              <a:solidFill>
                <a:schemeClr val="bg1"/>
              </a:solidFill>
            </a:endParaRPr>
          </a:p>
        </p:txBody>
      </p:sp>
      <p:sp>
        <p:nvSpPr>
          <p:cNvPr id="80" name="TextBox 79"/>
          <p:cNvSpPr txBox="1"/>
          <p:nvPr/>
        </p:nvSpPr>
        <p:spPr>
          <a:xfrm>
            <a:off x="5853711" y="2129124"/>
            <a:ext cx="2819400" cy="307777"/>
          </a:xfrm>
          <a:prstGeom prst="rect">
            <a:avLst/>
          </a:prstGeom>
          <a:noFill/>
        </p:spPr>
        <p:txBody>
          <a:bodyPr wrap="square" rtlCol="0">
            <a:spAutoFit/>
          </a:bodyPr>
          <a:lstStyle/>
          <a:p>
            <a:pPr algn="r"/>
            <a:r>
              <a:rPr lang="en-US" sz="1400" b="1" dirty="0" smtClean="0">
                <a:solidFill>
                  <a:schemeClr val="accent2">
                    <a:lumMod val="75000"/>
                  </a:schemeClr>
                </a:solidFill>
              </a:rPr>
              <a:t>Native Libraries</a:t>
            </a:r>
            <a:endParaRPr lang="en-US" sz="1400" b="1" dirty="0">
              <a:solidFill>
                <a:schemeClr val="accent2">
                  <a:lumMod val="75000"/>
                </a:schemeClr>
              </a:solidFill>
            </a:endParaRPr>
          </a:p>
        </p:txBody>
      </p:sp>
      <p:sp>
        <p:nvSpPr>
          <p:cNvPr id="81" name="TextBox 80"/>
          <p:cNvSpPr txBox="1"/>
          <p:nvPr/>
        </p:nvSpPr>
        <p:spPr>
          <a:xfrm>
            <a:off x="1938224" y="4259524"/>
            <a:ext cx="2940757" cy="307777"/>
          </a:xfrm>
          <a:prstGeom prst="rect">
            <a:avLst/>
          </a:prstGeom>
          <a:noFill/>
        </p:spPr>
        <p:txBody>
          <a:bodyPr wrap="square" rtlCol="0">
            <a:spAutoFit/>
          </a:bodyPr>
          <a:lstStyle/>
          <a:p>
            <a:r>
              <a:rPr lang="en-US" sz="1400" b="1" dirty="0" smtClean="0">
                <a:solidFill>
                  <a:schemeClr val="accent2">
                    <a:lumMod val="75000"/>
                  </a:schemeClr>
                </a:solidFill>
              </a:rPr>
              <a:t>Managed Concurrency Runtime</a:t>
            </a:r>
            <a:endParaRPr lang="en-US" sz="1400" b="1" dirty="0">
              <a:solidFill>
                <a:schemeClr val="accent2">
                  <a:lumMod val="75000"/>
                </a:schemeClr>
              </a:solidFill>
            </a:endParaRPr>
          </a:p>
        </p:txBody>
      </p:sp>
      <p:sp>
        <p:nvSpPr>
          <p:cNvPr id="82" name="TextBox 81"/>
          <p:cNvSpPr txBox="1"/>
          <p:nvPr/>
        </p:nvSpPr>
        <p:spPr>
          <a:xfrm>
            <a:off x="1995912" y="2501116"/>
            <a:ext cx="1823100" cy="414290"/>
          </a:xfrm>
          <a:prstGeom prst="rect">
            <a:avLst/>
          </a:prstGeom>
          <a:ln/>
        </p:spPr>
        <p:style>
          <a:lnRef idx="0">
            <a:schemeClr val="accent4"/>
          </a:lnRef>
          <a:fillRef idx="3">
            <a:schemeClr val="accent4"/>
          </a:fillRef>
          <a:effectRef idx="3">
            <a:schemeClr val="accent4"/>
          </a:effectRef>
          <a:fontRef idx="minor">
            <a:schemeClr val="lt1"/>
          </a:fontRef>
        </p:style>
        <p:txBody>
          <a:bodyPr wrap="square" rtlCol="0" anchor="ctr" anchorCtr="0">
            <a:noAutofit/>
          </a:bodyPr>
          <a:lstStyle/>
          <a:p>
            <a:pPr algn="ctr"/>
            <a:r>
              <a:rPr lang="en-US" sz="1600" b="1" dirty="0" err="1" smtClean="0">
                <a:solidFill>
                  <a:schemeClr val="bg1"/>
                </a:solidFill>
              </a:rPr>
              <a:t>DryadLINQ</a:t>
            </a:r>
            <a:endParaRPr lang="en-US" sz="1600" b="1" dirty="0">
              <a:solidFill>
                <a:schemeClr val="bg1"/>
              </a:solidFill>
            </a:endParaRPr>
          </a:p>
        </p:txBody>
      </p:sp>
      <p:grpSp>
        <p:nvGrpSpPr>
          <p:cNvPr id="83" name="Group 82"/>
          <p:cNvGrpSpPr/>
          <p:nvPr/>
        </p:nvGrpSpPr>
        <p:grpSpPr>
          <a:xfrm>
            <a:off x="2293752" y="6215217"/>
            <a:ext cx="6571517" cy="263159"/>
            <a:chOff x="1322673" y="6418539"/>
            <a:chExt cx="6571517" cy="263159"/>
          </a:xfrm>
        </p:grpSpPr>
        <p:sp>
          <p:nvSpPr>
            <p:cNvPr id="84" name="Title 1"/>
            <p:cNvSpPr txBox="1">
              <a:spLocks/>
            </p:cNvSpPr>
            <p:nvPr/>
          </p:nvSpPr>
          <p:spPr>
            <a:xfrm>
              <a:off x="1322673" y="6476938"/>
              <a:ext cx="443940" cy="166199"/>
            </a:xfrm>
            <a:prstGeom prst="rect">
              <a:avLst/>
            </a:prstGeom>
          </p:spPr>
          <p:txBody>
            <a:bodyPr vert="horz" wrap="square" lIns="0" tIns="0" rIns="0" bIns="0" rtlCol="0" anchor="ctr" anchorCtr="0">
              <a:spAutoFit/>
            </a:bodyPr>
            <a:lstStyle/>
            <a:p>
              <a:pPr marL="0" marR="0" lvl="0" indent="0" algn="ctr" defTabSz="912813" rtl="0" eaLnBrk="1" fontAlgn="base" latinLnBrk="0" hangingPunct="1">
                <a:lnSpc>
                  <a:spcPct val="90000"/>
                </a:lnSpc>
                <a:spcBef>
                  <a:spcPct val="0"/>
                </a:spcBef>
                <a:spcAft>
                  <a:spcPct val="0"/>
                </a:spcAft>
                <a:buClrTx/>
                <a:buSzTx/>
                <a:buFontTx/>
                <a:buNone/>
                <a:tabLst/>
                <a:defRPr/>
              </a:pPr>
              <a:r>
                <a:rPr kumimoji="0" lang="en-US" sz="1200" b="1" i="0" u="none" strike="noStrike" kern="1200" normalizeH="0" baseline="0" noProof="0" dirty="0" smtClean="0">
                  <a:uLnTx/>
                  <a:uFillTx/>
                  <a:ea typeface="+mn-ea"/>
                  <a:cs typeface="Arial" charset="0"/>
                </a:rPr>
                <a:t>Key:</a:t>
              </a:r>
              <a:endParaRPr kumimoji="0" lang="en-US" sz="1200" b="1" i="0" u="none" strike="noStrike" kern="120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ea typeface="+mn-ea"/>
                <a:cs typeface="Arial" charset="0"/>
              </a:endParaRPr>
            </a:p>
          </p:txBody>
        </p:sp>
        <p:sp>
          <p:nvSpPr>
            <p:cNvPr id="85" name="TextBox 84"/>
            <p:cNvSpPr txBox="1"/>
            <p:nvPr/>
          </p:nvSpPr>
          <p:spPr>
            <a:xfrm>
              <a:off x="1799404" y="6420088"/>
              <a:ext cx="1788798" cy="261610"/>
            </a:xfrm>
            <a:prstGeom prst="rect">
              <a:avLst/>
            </a:prstGeom>
            <a:ln/>
          </p:spPr>
          <p:style>
            <a:lnRef idx="1">
              <a:schemeClr val="accent4"/>
            </a:lnRef>
            <a:fillRef idx="3">
              <a:schemeClr val="accent4"/>
            </a:fillRef>
            <a:effectRef idx="2">
              <a:schemeClr val="accent4"/>
            </a:effectRef>
            <a:fontRef idx="minor">
              <a:schemeClr val="lt1"/>
            </a:fontRef>
          </p:style>
          <p:txBody>
            <a:bodyPr wrap="square" rtlCol="0" anchor="ctr" anchorCtr="0">
              <a:spAutoFit/>
            </a:bodyPr>
            <a:lstStyle/>
            <a:p>
              <a:pPr algn="ctr"/>
              <a:r>
                <a:rPr lang="en-US" sz="1100" b="1" dirty="0" smtClean="0">
                  <a:solidFill>
                    <a:schemeClr val="bg1"/>
                  </a:solidFill>
                </a:rPr>
                <a:t>Research / Incubation</a:t>
              </a:r>
              <a:endParaRPr lang="en-US" sz="1100" b="1" dirty="0">
                <a:solidFill>
                  <a:schemeClr val="bg1"/>
                </a:solidFill>
              </a:endParaRPr>
            </a:p>
          </p:txBody>
        </p:sp>
        <p:sp>
          <p:nvSpPr>
            <p:cNvPr id="86" name="TextBox 85"/>
            <p:cNvSpPr txBox="1"/>
            <p:nvPr/>
          </p:nvSpPr>
          <p:spPr>
            <a:xfrm>
              <a:off x="3688197" y="6420088"/>
              <a:ext cx="2023575" cy="261610"/>
            </a:xfrm>
            <a:prstGeom prst="rect">
              <a:avLst/>
            </a:prstGeom>
            <a:ln/>
          </p:spPr>
          <p:style>
            <a:lnRef idx="0">
              <a:schemeClr val="accent6"/>
            </a:lnRef>
            <a:fillRef idx="3">
              <a:schemeClr val="accent6"/>
            </a:fillRef>
            <a:effectRef idx="3">
              <a:schemeClr val="accent6"/>
            </a:effectRef>
            <a:fontRef idx="minor">
              <a:schemeClr val="lt1"/>
            </a:fontRef>
          </p:style>
          <p:txBody>
            <a:bodyPr wrap="square" rtlCol="0" anchor="ctr" anchorCtr="0">
              <a:spAutoFit/>
            </a:bodyPr>
            <a:lstStyle/>
            <a:p>
              <a:pPr algn="ctr"/>
              <a:r>
                <a:rPr lang="en-US" sz="1100" b="1" dirty="0" smtClean="0">
                  <a:solidFill>
                    <a:schemeClr val="bg1"/>
                  </a:solidFill>
                </a:rPr>
                <a:t>Visual Studio 2010 / .NET 4</a:t>
              </a:r>
              <a:endParaRPr lang="en-US" sz="1100" b="1" dirty="0">
                <a:solidFill>
                  <a:schemeClr val="bg1"/>
                </a:solidFill>
              </a:endParaRPr>
            </a:p>
          </p:txBody>
        </p:sp>
        <p:sp>
          <p:nvSpPr>
            <p:cNvPr id="87" name="TextBox 86"/>
            <p:cNvSpPr txBox="1"/>
            <p:nvPr/>
          </p:nvSpPr>
          <p:spPr>
            <a:xfrm>
              <a:off x="5811766" y="6418539"/>
              <a:ext cx="2082424" cy="263159"/>
            </a:xfrm>
            <a:prstGeom prst="rect">
              <a:avLst/>
            </a:prstGeom>
            <a:ln/>
          </p:spPr>
          <p:style>
            <a:lnRef idx="0">
              <a:schemeClr val="accent5"/>
            </a:lnRef>
            <a:fillRef idx="3">
              <a:schemeClr val="accent5"/>
            </a:fillRef>
            <a:effectRef idx="3">
              <a:schemeClr val="accent5"/>
            </a:effectRef>
            <a:fontRef idx="minor">
              <a:schemeClr val="lt1"/>
            </a:fontRef>
          </p:style>
          <p:txBody>
            <a:bodyPr wrap="square" rtlCol="0" anchor="ctr" anchorCtr="0">
              <a:normAutofit/>
            </a:bodyPr>
            <a:lstStyle/>
            <a:p>
              <a:pPr algn="ctr"/>
              <a:r>
                <a:rPr lang="en-US" sz="1100" b="1" dirty="0" smtClean="0">
                  <a:solidFill>
                    <a:schemeClr val="tx1"/>
                  </a:solidFill>
                </a:rPr>
                <a:t>Windows 7 / Server 2008 R2</a:t>
              </a:r>
              <a:endParaRPr lang="en-US" sz="1100" b="1" dirty="0">
                <a:solidFill>
                  <a:schemeClr val="tx1"/>
                </a:solidFill>
              </a:endParaRPr>
            </a:p>
          </p:txBody>
        </p:sp>
      </p:grpSp>
      <p:sp>
        <p:nvSpPr>
          <p:cNvPr id="88" name="TextBox 87"/>
          <p:cNvSpPr txBox="1"/>
          <p:nvPr/>
        </p:nvSpPr>
        <p:spPr>
          <a:xfrm>
            <a:off x="368764" y="5484038"/>
            <a:ext cx="1826134" cy="367364"/>
          </a:xfrm>
          <a:prstGeom prst="rect">
            <a:avLst/>
          </a:prstGeom>
          <a:ln/>
        </p:spPr>
        <p:style>
          <a:lnRef idx="0">
            <a:schemeClr val="accent5"/>
          </a:lnRef>
          <a:fillRef idx="3">
            <a:schemeClr val="accent5"/>
          </a:fillRef>
          <a:effectRef idx="3">
            <a:schemeClr val="accent5"/>
          </a:effectRef>
          <a:fontRef idx="minor">
            <a:schemeClr val="lt1"/>
          </a:fontRef>
        </p:style>
        <p:txBody>
          <a:bodyPr wrap="square" rtlCol="0" anchor="ctr" anchorCtr="0">
            <a:normAutofit/>
          </a:bodyPr>
          <a:lstStyle/>
          <a:p>
            <a:pPr algn="ctr"/>
            <a:r>
              <a:rPr lang="en-US" dirty="0" smtClean="0">
                <a:solidFill>
                  <a:schemeClr val="tx1"/>
                </a:solidFill>
              </a:rPr>
              <a:t>HPC Server</a:t>
            </a:r>
            <a:endParaRPr lang="en-US" dirty="0">
              <a:solidFill>
                <a:schemeClr val="tx1"/>
              </a:solidFill>
            </a:endParaRPr>
          </a:p>
        </p:txBody>
      </p:sp>
      <p:sp>
        <p:nvSpPr>
          <p:cNvPr id="89" name="TextBox 88"/>
          <p:cNvSpPr txBox="1"/>
          <p:nvPr/>
        </p:nvSpPr>
        <p:spPr>
          <a:xfrm>
            <a:off x="7771210" y="5406110"/>
            <a:ext cx="1090600" cy="523220"/>
          </a:xfrm>
          <a:prstGeom prst="rect">
            <a:avLst/>
          </a:prstGeom>
          <a:noFill/>
        </p:spPr>
        <p:txBody>
          <a:bodyPr wrap="square" rtlCol="0">
            <a:spAutoFit/>
          </a:bodyPr>
          <a:lstStyle/>
          <a:p>
            <a:r>
              <a:rPr lang="en-US" sz="1400" b="1" dirty="0" smtClean="0">
                <a:solidFill>
                  <a:schemeClr val="accent2">
                    <a:lumMod val="75000"/>
                  </a:schemeClr>
                </a:solidFill>
              </a:rPr>
              <a:t>Operating System</a:t>
            </a:r>
            <a:endParaRPr lang="en-US" sz="1400" b="1"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990600" y="2214554"/>
            <a:ext cx="7315200" cy="2071702"/>
          </a:xfrm>
          <a:prstGeom prst="rect">
            <a:avLst/>
          </a:prstGeom>
          <a:solidFill>
            <a:schemeClr val="tx1">
              <a:lumMod val="40000"/>
              <a:lumOff val="60000"/>
            </a:schemeClr>
          </a:solidFill>
          <a:ln>
            <a:solidFill>
              <a:schemeClr val="tx1">
                <a:lumMod val="60000"/>
                <a:lumOff val="40000"/>
              </a:schemeClr>
            </a:solidFill>
          </a:ln>
          <a:effectLst/>
          <a:scene3d>
            <a:camera prst="orthographicFront">
              <a:rot lat="0" lon="0" rev="0"/>
            </a:camera>
            <a:lightRig rig="threePt" dir="t">
              <a:rot lat="0" lon="0" rev="1200000"/>
            </a:lightRig>
          </a:scene3d>
          <a:sp3d/>
        </p:spPr>
        <p:style>
          <a:lnRef idx="0">
            <a:schemeClr val="dk1"/>
          </a:lnRef>
          <a:fillRef idx="3">
            <a:schemeClr val="dk1"/>
          </a:fillRef>
          <a:effectRef idx="3">
            <a:schemeClr val="dk1"/>
          </a:effectRef>
          <a:fontRef idx="minor">
            <a:schemeClr val="lt1"/>
          </a:fontRef>
        </p:style>
        <p:txBody>
          <a:bodyPr rtlCol="0" anchor="t"/>
          <a:lstStyle/>
          <a:p>
            <a:pPr algn="ctr"/>
            <a:endParaRPr lang="en-US" sz="3600" dirty="0">
              <a:solidFill>
                <a:schemeClr val="tx1"/>
              </a:solidFill>
              <a:latin typeface="Consolas" pitchFamily="49" charset="0"/>
              <a:ea typeface="Calibri"/>
              <a:cs typeface="Times New Roman"/>
            </a:endParaRPr>
          </a:p>
        </p:txBody>
      </p:sp>
      <p:sp>
        <p:nvSpPr>
          <p:cNvPr id="15" name="Rectangle 14"/>
          <p:cNvSpPr/>
          <p:nvPr/>
        </p:nvSpPr>
        <p:spPr>
          <a:xfrm>
            <a:off x="1371600" y="2362200"/>
            <a:ext cx="1066800" cy="1524000"/>
          </a:xfrm>
          <a:prstGeom prst="rect">
            <a:avLst/>
          </a:prstGeom>
        </p:spPr>
        <p:style>
          <a:lnRef idx="3">
            <a:schemeClr val="lt1"/>
          </a:lnRef>
          <a:fillRef idx="1">
            <a:schemeClr val="accent5"/>
          </a:fillRef>
          <a:effectRef idx="1">
            <a:schemeClr val="accent5"/>
          </a:effectRef>
          <a:fontRef idx="minor">
            <a:schemeClr val="lt1"/>
          </a:fontRef>
        </p:style>
        <p:txBody>
          <a:bodyPr lIns="91429" tIns="45714" rIns="91429" bIns="45714" rtlCol="0" anchor="ctr"/>
          <a:lstStyle/>
          <a:p>
            <a:pPr algn="ctr"/>
            <a:r>
              <a:rPr lang="en-US" sz="1600" dirty="0" smtClean="0"/>
              <a:t>Global Queue</a:t>
            </a:r>
            <a:endParaRPr lang="en-US" sz="1600" dirty="0"/>
          </a:p>
        </p:txBody>
      </p:sp>
      <p:sp>
        <p:nvSpPr>
          <p:cNvPr id="17" name="Oval 16"/>
          <p:cNvSpPr/>
          <p:nvPr/>
        </p:nvSpPr>
        <p:spPr>
          <a:xfrm>
            <a:off x="838200" y="4343400"/>
            <a:ext cx="2059132" cy="914400"/>
          </a:xfrm>
          <a:prstGeom prst="ellipse">
            <a:avLst/>
          </a:prstGeom>
        </p:spPr>
        <p:style>
          <a:lnRef idx="1">
            <a:schemeClr val="accent6"/>
          </a:lnRef>
          <a:fillRef idx="2">
            <a:schemeClr val="accent6"/>
          </a:fillRef>
          <a:effectRef idx="1">
            <a:schemeClr val="accent6"/>
          </a:effectRef>
          <a:fontRef idx="minor">
            <a:schemeClr val="dk1"/>
          </a:fontRef>
        </p:style>
        <p:txBody>
          <a:bodyPr lIns="91429" tIns="45714" rIns="91429" bIns="45714" rtlCol="0" anchor="ctr"/>
          <a:lstStyle/>
          <a:p>
            <a:pPr algn="ctr"/>
            <a:r>
              <a:rPr lang="en-US" dirty="0" smtClean="0"/>
              <a:t>Program Thread</a:t>
            </a:r>
            <a:endParaRPr lang="en-US" dirty="0"/>
          </a:p>
        </p:txBody>
      </p:sp>
      <p:sp>
        <p:nvSpPr>
          <p:cNvPr id="20" name="Oval 19"/>
          <p:cNvSpPr/>
          <p:nvPr/>
        </p:nvSpPr>
        <p:spPr>
          <a:xfrm>
            <a:off x="6019800" y="3135719"/>
            <a:ext cx="1913659" cy="914400"/>
          </a:xfrm>
          <a:prstGeom prst="ellipse">
            <a:avLst/>
          </a:prstGeom>
        </p:spPr>
        <p:style>
          <a:lnRef idx="1">
            <a:schemeClr val="accent6"/>
          </a:lnRef>
          <a:fillRef idx="2">
            <a:schemeClr val="accent6"/>
          </a:fillRef>
          <a:effectRef idx="1">
            <a:schemeClr val="accent6"/>
          </a:effectRef>
          <a:fontRef idx="minor">
            <a:schemeClr val="dk1"/>
          </a:fontRef>
        </p:style>
        <p:txBody>
          <a:bodyPr lIns="91429" tIns="45714" rIns="91429" bIns="45714" rtlCol="0" anchor="ctr"/>
          <a:lstStyle/>
          <a:p>
            <a:pPr algn="ctr"/>
            <a:r>
              <a:rPr lang="en-US" dirty="0" smtClean="0"/>
              <a:t>Worker Thread 1</a:t>
            </a:r>
            <a:endParaRPr lang="en-US" dirty="0"/>
          </a:p>
        </p:txBody>
      </p:sp>
      <p:sp>
        <p:nvSpPr>
          <p:cNvPr id="19" name="Oval 18"/>
          <p:cNvSpPr/>
          <p:nvPr/>
        </p:nvSpPr>
        <p:spPr>
          <a:xfrm>
            <a:off x="3386570" y="3124200"/>
            <a:ext cx="1913659" cy="914400"/>
          </a:xfrm>
          <a:prstGeom prst="ellipse">
            <a:avLst/>
          </a:prstGeom>
        </p:spPr>
        <p:style>
          <a:lnRef idx="1">
            <a:schemeClr val="accent6"/>
          </a:lnRef>
          <a:fillRef idx="2">
            <a:schemeClr val="accent6"/>
          </a:fillRef>
          <a:effectRef idx="1">
            <a:schemeClr val="accent6"/>
          </a:effectRef>
          <a:fontRef idx="minor">
            <a:schemeClr val="dk1"/>
          </a:fontRef>
        </p:style>
        <p:txBody>
          <a:bodyPr lIns="91429" tIns="45714" rIns="91429" bIns="45714" rtlCol="0" anchor="ctr"/>
          <a:lstStyle/>
          <a:p>
            <a:pPr algn="ctr"/>
            <a:r>
              <a:rPr lang="en-US" dirty="0" smtClean="0"/>
              <a:t>Worker Thread 1</a:t>
            </a:r>
            <a:endParaRPr lang="en-US" dirty="0"/>
          </a:p>
        </p:txBody>
      </p:sp>
      <p:sp>
        <p:nvSpPr>
          <p:cNvPr id="2" name="Title 1"/>
          <p:cNvSpPr>
            <a:spLocks noGrp="1"/>
          </p:cNvSpPr>
          <p:nvPr>
            <p:ph type="title"/>
          </p:nvPr>
        </p:nvSpPr>
        <p:spPr/>
        <p:txBody>
          <a:bodyPr/>
          <a:lstStyle/>
          <a:p>
            <a:r>
              <a:rPr lang="en-US" dirty="0" err="1" smtClean="0"/>
              <a:t>ThreadPool</a:t>
            </a:r>
            <a:r>
              <a:rPr lang="en-US" dirty="0" smtClean="0"/>
              <a:t> in .NET 3.5</a:t>
            </a:r>
            <a:endParaRPr lang="en-US" dirty="0"/>
          </a:p>
        </p:txBody>
      </p:sp>
      <p:sp>
        <p:nvSpPr>
          <p:cNvPr id="27" name="TextBox 26"/>
          <p:cNvSpPr txBox="1"/>
          <p:nvPr/>
        </p:nvSpPr>
        <p:spPr>
          <a:xfrm>
            <a:off x="5486400" y="3314864"/>
            <a:ext cx="381000" cy="369320"/>
          </a:xfrm>
          <a:prstGeom prst="rect">
            <a:avLst/>
          </a:prstGeom>
          <a:noFill/>
        </p:spPr>
        <p:txBody>
          <a:bodyPr wrap="square" lIns="91429" tIns="45714" rIns="91429" bIns="45714" rtlCol="0">
            <a:spAutoFit/>
          </a:bodyPr>
          <a:lstStyle/>
          <a:p>
            <a:r>
              <a:rPr lang="en-US" dirty="0" smtClean="0">
                <a:effectLst>
                  <a:glow rad="63500">
                    <a:schemeClr val="accent6">
                      <a:satMod val="175000"/>
                      <a:alpha val="40000"/>
                    </a:schemeClr>
                  </a:glow>
                </a:effectLst>
              </a:rPr>
              <a:t>…</a:t>
            </a:r>
            <a:endParaRPr lang="en-US" dirty="0">
              <a:effectLst>
                <a:glow rad="63500">
                  <a:schemeClr val="accent6">
                    <a:satMod val="175000"/>
                    <a:alpha val="40000"/>
                  </a:schemeClr>
                </a:glow>
              </a:effectLst>
            </a:endParaRPr>
          </a:p>
        </p:txBody>
      </p:sp>
      <p:sp>
        <p:nvSpPr>
          <p:cNvPr id="28" name="Curved Down Arrow 27"/>
          <p:cNvSpPr/>
          <p:nvPr/>
        </p:nvSpPr>
        <p:spPr bwMode="auto">
          <a:xfrm>
            <a:off x="831688" y="4343400"/>
            <a:ext cx="2199921" cy="470076"/>
          </a:xfrm>
          <a:prstGeom prst="curvedDownArrow">
            <a:avLst>
              <a:gd name="adj1" fmla="val 25000"/>
              <a:gd name="adj2" fmla="val 48852"/>
              <a:gd name="adj3" fmla="val 25000"/>
            </a:avLst>
          </a:prstGeom>
          <a:solidFill>
            <a:schemeClr val="tx1"/>
          </a:solidFill>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ndParaRPr>
          </a:p>
        </p:txBody>
      </p:sp>
      <p:sp>
        <p:nvSpPr>
          <p:cNvPr id="29" name="Curved Down Arrow 28"/>
          <p:cNvSpPr/>
          <p:nvPr/>
        </p:nvSpPr>
        <p:spPr bwMode="auto">
          <a:xfrm flipH="1" flipV="1">
            <a:off x="762000" y="4809279"/>
            <a:ext cx="2199921" cy="448521"/>
          </a:xfrm>
          <a:prstGeom prst="curvedDownArrow">
            <a:avLst>
              <a:gd name="adj1" fmla="val 25000"/>
              <a:gd name="adj2" fmla="val 48852"/>
              <a:gd name="adj3" fmla="val 25000"/>
            </a:avLst>
          </a:prstGeom>
          <a:solidFill>
            <a:schemeClr val="tx1"/>
          </a:solidFill>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ndParaRPr>
          </a:p>
        </p:txBody>
      </p:sp>
      <p:sp>
        <p:nvSpPr>
          <p:cNvPr id="30" name="Curved Down Arrow 29"/>
          <p:cNvSpPr/>
          <p:nvPr/>
        </p:nvSpPr>
        <p:spPr bwMode="auto">
          <a:xfrm>
            <a:off x="3291352" y="3117111"/>
            <a:ext cx="2199921" cy="470076"/>
          </a:xfrm>
          <a:prstGeom prst="curvedDownArrow">
            <a:avLst>
              <a:gd name="adj1" fmla="val 25000"/>
              <a:gd name="adj2" fmla="val 48852"/>
              <a:gd name="adj3" fmla="val 25000"/>
            </a:avLst>
          </a:prstGeom>
          <a:solidFill>
            <a:schemeClr val="tx1"/>
          </a:solidFill>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ndParaRPr>
          </a:p>
        </p:txBody>
      </p:sp>
      <p:sp>
        <p:nvSpPr>
          <p:cNvPr id="31" name="Curved Down Arrow 30"/>
          <p:cNvSpPr/>
          <p:nvPr/>
        </p:nvSpPr>
        <p:spPr bwMode="auto">
          <a:xfrm flipH="1" flipV="1">
            <a:off x="3221664" y="3582990"/>
            <a:ext cx="2199921" cy="448521"/>
          </a:xfrm>
          <a:prstGeom prst="curvedDownArrow">
            <a:avLst>
              <a:gd name="adj1" fmla="val 25000"/>
              <a:gd name="adj2" fmla="val 48852"/>
              <a:gd name="adj3" fmla="val 25000"/>
            </a:avLst>
          </a:prstGeom>
          <a:solidFill>
            <a:schemeClr val="tx1"/>
          </a:solidFill>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ndParaRPr>
          </a:p>
        </p:txBody>
      </p:sp>
      <p:sp>
        <p:nvSpPr>
          <p:cNvPr id="32" name="Curved Down Arrow 31"/>
          <p:cNvSpPr/>
          <p:nvPr/>
        </p:nvSpPr>
        <p:spPr bwMode="auto">
          <a:xfrm>
            <a:off x="5912108" y="3138377"/>
            <a:ext cx="2199921" cy="470076"/>
          </a:xfrm>
          <a:prstGeom prst="curvedDownArrow">
            <a:avLst>
              <a:gd name="adj1" fmla="val 25000"/>
              <a:gd name="adj2" fmla="val 48852"/>
              <a:gd name="adj3" fmla="val 25000"/>
            </a:avLst>
          </a:prstGeom>
          <a:solidFill>
            <a:schemeClr val="tx1"/>
          </a:solidFill>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ndParaRPr>
          </a:p>
        </p:txBody>
      </p:sp>
      <p:sp>
        <p:nvSpPr>
          <p:cNvPr id="33" name="Curved Down Arrow 32"/>
          <p:cNvSpPr/>
          <p:nvPr/>
        </p:nvSpPr>
        <p:spPr bwMode="auto">
          <a:xfrm flipH="1" flipV="1">
            <a:off x="5842420" y="3604256"/>
            <a:ext cx="2199921" cy="448521"/>
          </a:xfrm>
          <a:prstGeom prst="curvedDownArrow">
            <a:avLst>
              <a:gd name="adj1" fmla="val 25000"/>
              <a:gd name="adj2" fmla="val 48852"/>
              <a:gd name="adj3" fmla="val 25000"/>
            </a:avLst>
          </a:prstGeom>
          <a:solidFill>
            <a:schemeClr val="tx1"/>
          </a:solidFill>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ndParaRPr>
          </a:p>
        </p:txBody>
      </p:sp>
      <p:sp>
        <p:nvSpPr>
          <p:cNvPr id="22" name="Rectangle 21"/>
          <p:cNvSpPr/>
          <p:nvPr/>
        </p:nvSpPr>
        <p:spPr>
          <a:xfrm>
            <a:off x="1447800" y="4343400"/>
            <a:ext cx="914400" cy="381000"/>
          </a:xfrm>
          <a:prstGeom prst="rect">
            <a:avLst/>
          </a:prstGeom>
        </p:spPr>
        <p:style>
          <a:lnRef idx="0">
            <a:schemeClr val="accent1"/>
          </a:lnRef>
          <a:fillRef idx="3">
            <a:schemeClr val="accent1"/>
          </a:fillRef>
          <a:effectRef idx="3">
            <a:schemeClr val="accent1"/>
          </a:effectRef>
          <a:fontRef idx="minor">
            <a:schemeClr val="lt1"/>
          </a:fontRef>
        </p:style>
        <p:txBody>
          <a:bodyPr lIns="91429" tIns="45714" rIns="91429" bIns="45714" rtlCol="0" anchor="ctr"/>
          <a:lstStyle/>
          <a:p>
            <a:pPr algn="ctr"/>
            <a:r>
              <a:rPr lang="en-US" sz="1800" dirty="0" smtClean="0">
                <a:solidFill>
                  <a:schemeClr val="bg1"/>
                </a:solidFill>
              </a:rPr>
              <a:t>Item 1</a:t>
            </a:r>
            <a:endParaRPr lang="en-US" sz="1800" dirty="0">
              <a:solidFill>
                <a:schemeClr val="bg1"/>
              </a:solidFill>
            </a:endParaRPr>
          </a:p>
        </p:txBody>
      </p:sp>
      <p:sp>
        <p:nvSpPr>
          <p:cNvPr id="24" name="Rectangle 23"/>
          <p:cNvSpPr/>
          <p:nvPr/>
        </p:nvSpPr>
        <p:spPr>
          <a:xfrm>
            <a:off x="1447800" y="4495800"/>
            <a:ext cx="914400" cy="381000"/>
          </a:xfrm>
          <a:prstGeom prst="rect">
            <a:avLst/>
          </a:prstGeom>
        </p:spPr>
        <p:style>
          <a:lnRef idx="0">
            <a:schemeClr val="accent1"/>
          </a:lnRef>
          <a:fillRef idx="3">
            <a:schemeClr val="accent1"/>
          </a:fillRef>
          <a:effectRef idx="3">
            <a:schemeClr val="accent1"/>
          </a:effectRef>
          <a:fontRef idx="minor">
            <a:schemeClr val="lt1"/>
          </a:fontRef>
        </p:style>
        <p:txBody>
          <a:bodyPr lIns="91429" tIns="45714" rIns="91429" bIns="45714" rtlCol="0" anchor="ctr"/>
          <a:lstStyle/>
          <a:p>
            <a:pPr algn="ctr"/>
            <a:r>
              <a:rPr lang="en-US" sz="1800" dirty="0" smtClean="0">
                <a:solidFill>
                  <a:schemeClr val="bg1"/>
                </a:solidFill>
              </a:rPr>
              <a:t>Item 2</a:t>
            </a:r>
            <a:endParaRPr lang="en-US" sz="1800" dirty="0">
              <a:solidFill>
                <a:schemeClr val="bg1"/>
              </a:solidFill>
            </a:endParaRPr>
          </a:p>
        </p:txBody>
      </p:sp>
      <p:sp>
        <p:nvSpPr>
          <p:cNvPr id="21" name="Rectangle 20"/>
          <p:cNvSpPr/>
          <p:nvPr/>
        </p:nvSpPr>
        <p:spPr>
          <a:xfrm>
            <a:off x="1447800" y="4648200"/>
            <a:ext cx="914400" cy="381000"/>
          </a:xfrm>
          <a:prstGeom prst="rect">
            <a:avLst/>
          </a:prstGeom>
        </p:spPr>
        <p:style>
          <a:lnRef idx="0">
            <a:schemeClr val="accent1"/>
          </a:lnRef>
          <a:fillRef idx="3">
            <a:schemeClr val="accent1"/>
          </a:fillRef>
          <a:effectRef idx="3">
            <a:schemeClr val="accent1"/>
          </a:effectRef>
          <a:fontRef idx="minor">
            <a:schemeClr val="lt1"/>
          </a:fontRef>
        </p:style>
        <p:txBody>
          <a:bodyPr lIns="91429" tIns="45714" rIns="91429" bIns="45714" rtlCol="0" anchor="ctr"/>
          <a:lstStyle/>
          <a:p>
            <a:pPr algn="ctr"/>
            <a:r>
              <a:rPr lang="en-US" sz="1800" dirty="0" smtClean="0">
                <a:solidFill>
                  <a:schemeClr val="bg1"/>
                </a:solidFill>
              </a:rPr>
              <a:t>Item 3</a:t>
            </a:r>
            <a:endParaRPr lang="en-US" sz="1800" dirty="0">
              <a:solidFill>
                <a:schemeClr val="bg1"/>
              </a:solidFill>
            </a:endParaRPr>
          </a:p>
        </p:txBody>
      </p:sp>
      <p:sp>
        <p:nvSpPr>
          <p:cNvPr id="23" name="Rectangle 22"/>
          <p:cNvSpPr/>
          <p:nvPr/>
        </p:nvSpPr>
        <p:spPr>
          <a:xfrm>
            <a:off x="4267200" y="3733800"/>
            <a:ext cx="914400" cy="381000"/>
          </a:xfrm>
          <a:prstGeom prst="rect">
            <a:avLst/>
          </a:prstGeom>
        </p:spPr>
        <p:style>
          <a:lnRef idx="0">
            <a:schemeClr val="accent1"/>
          </a:lnRef>
          <a:fillRef idx="3">
            <a:schemeClr val="accent1"/>
          </a:fillRef>
          <a:effectRef idx="3">
            <a:schemeClr val="accent1"/>
          </a:effectRef>
          <a:fontRef idx="minor">
            <a:schemeClr val="lt1"/>
          </a:fontRef>
        </p:style>
        <p:txBody>
          <a:bodyPr lIns="91429" tIns="45714" rIns="91429" bIns="45714" rtlCol="0" anchor="ctr"/>
          <a:lstStyle/>
          <a:p>
            <a:pPr algn="ctr"/>
            <a:r>
              <a:rPr lang="en-US" sz="1800" dirty="0" smtClean="0">
                <a:solidFill>
                  <a:schemeClr val="bg1"/>
                </a:solidFill>
              </a:rPr>
              <a:t>Item </a:t>
            </a:r>
            <a:r>
              <a:rPr lang="en-US" dirty="0" smtClean="0">
                <a:solidFill>
                  <a:schemeClr val="bg1"/>
                </a:solidFill>
              </a:rPr>
              <a:t>4</a:t>
            </a:r>
            <a:endParaRPr lang="en-US" sz="1800" dirty="0">
              <a:solidFill>
                <a:schemeClr val="bg1"/>
              </a:solidFill>
            </a:endParaRPr>
          </a:p>
        </p:txBody>
      </p:sp>
      <p:sp>
        <p:nvSpPr>
          <p:cNvPr id="25" name="Rectangle 24"/>
          <p:cNvSpPr/>
          <p:nvPr/>
        </p:nvSpPr>
        <p:spPr>
          <a:xfrm>
            <a:off x="4343400" y="3810000"/>
            <a:ext cx="914400" cy="381000"/>
          </a:xfrm>
          <a:prstGeom prst="rect">
            <a:avLst/>
          </a:prstGeom>
        </p:spPr>
        <p:style>
          <a:lnRef idx="0">
            <a:schemeClr val="accent1"/>
          </a:lnRef>
          <a:fillRef idx="3">
            <a:schemeClr val="accent1"/>
          </a:fillRef>
          <a:effectRef idx="3">
            <a:schemeClr val="accent1"/>
          </a:effectRef>
          <a:fontRef idx="minor">
            <a:schemeClr val="lt1"/>
          </a:fontRef>
        </p:style>
        <p:txBody>
          <a:bodyPr lIns="91429" tIns="45714" rIns="91429" bIns="45714" rtlCol="0" anchor="ctr"/>
          <a:lstStyle/>
          <a:p>
            <a:pPr algn="ctr"/>
            <a:r>
              <a:rPr lang="en-US" sz="1800" dirty="0" smtClean="0">
                <a:solidFill>
                  <a:schemeClr val="bg1"/>
                </a:solidFill>
              </a:rPr>
              <a:t>Item </a:t>
            </a:r>
            <a:r>
              <a:rPr lang="en-US" dirty="0" smtClean="0">
                <a:solidFill>
                  <a:schemeClr val="bg1"/>
                </a:solidFill>
              </a:rPr>
              <a:t>5</a:t>
            </a:r>
            <a:endParaRPr lang="en-US" sz="1800" dirty="0">
              <a:solidFill>
                <a:schemeClr val="bg1"/>
              </a:solidFill>
            </a:endParaRPr>
          </a:p>
        </p:txBody>
      </p:sp>
      <p:sp>
        <p:nvSpPr>
          <p:cNvPr id="26" name="Rectangle 25"/>
          <p:cNvSpPr/>
          <p:nvPr/>
        </p:nvSpPr>
        <p:spPr>
          <a:xfrm>
            <a:off x="1447800" y="4800600"/>
            <a:ext cx="914400" cy="381000"/>
          </a:xfrm>
          <a:prstGeom prst="rect">
            <a:avLst/>
          </a:prstGeom>
        </p:spPr>
        <p:style>
          <a:lnRef idx="0">
            <a:schemeClr val="accent1"/>
          </a:lnRef>
          <a:fillRef idx="3">
            <a:schemeClr val="accent1"/>
          </a:fillRef>
          <a:effectRef idx="3">
            <a:schemeClr val="accent1"/>
          </a:effectRef>
          <a:fontRef idx="minor">
            <a:schemeClr val="lt1"/>
          </a:fontRef>
        </p:style>
        <p:txBody>
          <a:bodyPr lIns="91429" tIns="45714" rIns="91429" bIns="45714" rtlCol="0" anchor="ctr"/>
          <a:lstStyle/>
          <a:p>
            <a:pPr algn="ctr"/>
            <a:r>
              <a:rPr lang="en-US" sz="1800" dirty="0" smtClean="0">
                <a:solidFill>
                  <a:schemeClr val="bg1"/>
                </a:solidFill>
              </a:rPr>
              <a:t>Item </a:t>
            </a:r>
            <a:r>
              <a:rPr lang="en-US" dirty="0" smtClean="0">
                <a:solidFill>
                  <a:schemeClr val="bg1"/>
                </a:solidFill>
              </a:rPr>
              <a:t>6</a:t>
            </a:r>
            <a:endParaRPr lang="en-US" sz="1800" dirty="0">
              <a:solidFill>
                <a:schemeClr val="bg1"/>
              </a:solidFill>
            </a:endParaRPr>
          </a:p>
        </p:txBody>
      </p:sp>
      <p:sp>
        <p:nvSpPr>
          <p:cNvPr id="34" name="Up Arrow 33"/>
          <p:cNvSpPr/>
          <p:nvPr/>
        </p:nvSpPr>
        <p:spPr bwMode="auto">
          <a:xfrm>
            <a:off x="6398122" y="4539216"/>
            <a:ext cx="914400" cy="1143000"/>
          </a:xfrm>
          <a:prstGeom prst="upArrow">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0">
                    <a:srgbClr val="FFFFFF"/>
                  </a:gs>
                  <a:gs pos="100000">
                    <a:srgbClr val="FFFFFF"/>
                  </a:gs>
                </a:gsLst>
                <a:lin ang="5400000" scaled="0"/>
              </a:gradFill>
              <a:latin typeface="Segoe UI" pitchFamily="34" charset="0"/>
            </a:endParaRPr>
          </a:p>
        </p:txBody>
      </p:sp>
      <p:sp>
        <p:nvSpPr>
          <p:cNvPr id="35" name="Up Arrow 34"/>
          <p:cNvSpPr/>
          <p:nvPr/>
        </p:nvSpPr>
        <p:spPr bwMode="auto">
          <a:xfrm rot="10800000">
            <a:off x="7083922" y="4539216"/>
            <a:ext cx="914400" cy="1143000"/>
          </a:xfrm>
          <a:prstGeom prst="upArrow">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0">
                    <a:srgbClr val="FFFFFF"/>
                  </a:gs>
                  <a:gs pos="100000">
                    <a:srgbClr val="FFFFFF"/>
                  </a:gs>
                </a:gsLst>
                <a:lin ang="5400000" scaled="0"/>
              </a:gradFill>
              <a:latin typeface="Segoe UI" pitchFamily="34" charset="0"/>
            </a:endParaRPr>
          </a:p>
        </p:txBody>
      </p:sp>
      <p:sp>
        <p:nvSpPr>
          <p:cNvPr id="36" name="TextBox 35"/>
          <p:cNvSpPr txBox="1"/>
          <p:nvPr/>
        </p:nvSpPr>
        <p:spPr>
          <a:xfrm>
            <a:off x="6324600" y="4903113"/>
            <a:ext cx="2093394" cy="646331"/>
          </a:xfrm>
          <a:prstGeom prst="rect">
            <a:avLst/>
          </a:prstGeom>
          <a:noFill/>
        </p:spPr>
        <p:txBody>
          <a:bodyPr wrap="none" lIns="0" tIns="0" rIns="0" bIns="0" rtlCol="0">
            <a:spAutoFit/>
          </a:bodyPr>
          <a:lstStyle/>
          <a:p>
            <a:r>
              <a:rPr lang="en-US" sz="1400" dirty="0" smtClean="0">
                <a:gradFill>
                  <a:gsLst>
                    <a:gs pos="0">
                      <a:schemeClr val="tx1"/>
                    </a:gs>
                    <a:gs pos="86000">
                      <a:schemeClr val="tx1"/>
                    </a:gs>
                  </a:gsLst>
                  <a:lin ang="5400000" scaled="0"/>
                </a:gradFill>
                <a:effectLst>
                  <a:glow rad="228600">
                    <a:schemeClr val="accent6">
                      <a:satMod val="175000"/>
                      <a:alpha val="40000"/>
                    </a:schemeClr>
                  </a:glow>
                </a:effectLst>
              </a:rPr>
              <a:t>Thread Management:</a:t>
            </a:r>
          </a:p>
          <a:p>
            <a:pPr marL="285750" indent="-285750">
              <a:buFont typeface="Wingdings" pitchFamily="2" charset="2"/>
              <a:buChar char="ü"/>
            </a:pPr>
            <a:r>
              <a:rPr lang="en-US" sz="1400" dirty="0" smtClean="0">
                <a:gradFill>
                  <a:gsLst>
                    <a:gs pos="0">
                      <a:schemeClr val="tx1"/>
                    </a:gs>
                    <a:gs pos="86000">
                      <a:schemeClr val="tx1"/>
                    </a:gs>
                  </a:gsLst>
                  <a:lin ang="5400000" scaled="0"/>
                </a:gradFill>
                <a:effectLst>
                  <a:glow rad="228600">
                    <a:schemeClr val="accent6">
                      <a:satMod val="175000"/>
                      <a:alpha val="40000"/>
                    </a:schemeClr>
                  </a:glow>
                </a:effectLst>
              </a:rPr>
              <a:t>Starvation Detection</a:t>
            </a:r>
          </a:p>
          <a:p>
            <a:pPr marL="285750" indent="-285750">
              <a:buFont typeface="Wingdings" pitchFamily="2" charset="2"/>
              <a:buChar char="ü"/>
            </a:pPr>
            <a:r>
              <a:rPr lang="en-US" sz="1400" dirty="0" smtClean="0">
                <a:gradFill>
                  <a:gsLst>
                    <a:gs pos="0">
                      <a:schemeClr val="tx1"/>
                    </a:gs>
                    <a:gs pos="86000">
                      <a:schemeClr val="tx1"/>
                    </a:gs>
                  </a:gsLst>
                  <a:lin ang="5400000" scaled="0"/>
                </a:gradFill>
                <a:effectLst>
                  <a:glow rad="228600">
                    <a:schemeClr val="accent6">
                      <a:satMod val="175000"/>
                      <a:alpha val="40000"/>
                    </a:schemeClr>
                  </a:glow>
                </a:effectLst>
              </a:rPr>
              <a:t>Idle Thread Retirement</a:t>
            </a:r>
          </a:p>
        </p:txBody>
      </p:sp>
    </p:spTree>
    <p:extLst>
      <p:ext uri="{BB962C8B-B14F-4D97-AF65-F5344CB8AC3E}">
        <p14:creationId xmlns:p14="http://schemas.microsoft.com/office/powerpoint/2010/main" xmlns="" val="243806097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64" presetClass="path" presetSubtype="0" accel="50000" decel="50000" fill="hold" grpId="1" nodeType="withEffect">
                                  <p:stCondLst>
                                    <p:cond delay="0"/>
                                  </p:stCondLst>
                                  <p:childTnLst>
                                    <p:animMotion origin="layout" path="M -3.33333E-6 4.6346E-6 L -3.33333E-6 -0.27198 " pathEditMode="relative" rAng="0" ptsTypes="AA">
                                      <p:cBhvr>
                                        <p:cTn id="8" dur="500" fill="hold"/>
                                        <p:tgtEl>
                                          <p:spTgt spid="22"/>
                                        </p:tgtEl>
                                        <p:attrNameLst>
                                          <p:attrName>ppt_x</p:attrName>
                                          <p:attrName>ppt_y</p:attrName>
                                        </p:attrNameLst>
                                      </p:cBhvr>
                                      <p:rCtr x="0" y="-136"/>
                                    </p:animMotion>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par>
                                <p:cTn id="13" presetID="64" presetClass="path" presetSubtype="0" accel="50000" decel="50000" fill="hold" grpId="1" nodeType="withEffect">
                                  <p:stCondLst>
                                    <p:cond delay="0"/>
                                  </p:stCondLst>
                                  <p:childTnLst>
                                    <p:animMotion origin="layout" path="M -3.33333E-6 0.0111 L -3.33333E-6 -0.22757 " pathEditMode="relative" rAng="0" ptsTypes="AA">
                                      <p:cBhvr>
                                        <p:cTn id="14" dur="500" fill="hold"/>
                                        <p:tgtEl>
                                          <p:spTgt spid="24"/>
                                        </p:tgtEl>
                                        <p:attrNameLst>
                                          <p:attrName>ppt_x</p:attrName>
                                          <p:attrName>ppt_y</p:attrName>
                                        </p:attrNameLst>
                                      </p:cBhvr>
                                      <p:rCtr x="0" y="-119"/>
                                    </p:animMotion>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64" presetClass="path" presetSubtype="0" accel="50000" decel="50000" fill="hold" grpId="1" nodeType="withEffect">
                                  <p:stCondLst>
                                    <p:cond delay="0"/>
                                  </p:stCondLst>
                                  <p:childTnLst>
                                    <p:animMotion origin="layout" path="M -3.33333E-6 1.30435E-6 L -3.33333E-6 -0.17206 " pathEditMode="relative" rAng="0" ptsTypes="AA">
                                      <p:cBhvr>
                                        <p:cTn id="20" dur="500" fill="hold"/>
                                        <p:tgtEl>
                                          <p:spTgt spid="21"/>
                                        </p:tgtEl>
                                        <p:attrNameLst>
                                          <p:attrName>ppt_x</p:attrName>
                                          <p:attrName>ppt_y</p:attrName>
                                        </p:attrNameLst>
                                      </p:cBhvr>
                                      <p:rCtr x="0" y="-86"/>
                                    </p:animMotion>
                                  </p:childTnLst>
                                </p:cTn>
                              </p:par>
                            </p:childTnLst>
                          </p:cTn>
                        </p:par>
                      </p:childTnLst>
                    </p:cTn>
                  </p:par>
                  <p:par>
                    <p:cTn id="21" fill="hold">
                      <p:stCondLst>
                        <p:cond delay="indefinite"/>
                      </p:stCondLst>
                      <p:childTnLst>
                        <p:par>
                          <p:cTn id="22" fill="hold">
                            <p:stCondLst>
                              <p:cond delay="0"/>
                            </p:stCondLst>
                            <p:childTnLst>
                              <p:par>
                                <p:cTn id="23" presetID="49" presetClass="path" presetSubtype="0" accel="50000" decel="50000" fill="hold" grpId="2" nodeType="clickEffect">
                                  <p:stCondLst>
                                    <p:cond delay="0"/>
                                  </p:stCondLst>
                                  <p:childTnLst>
                                    <p:animMotion origin="layout" path="M -3.33333E-6 -0.27198 L 0.26667 -0.09436 " pathEditMode="relative" rAng="0" ptsTypes="AA">
                                      <p:cBhvr>
                                        <p:cTn id="24" dur="500" fill="hold"/>
                                        <p:tgtEl>
                                          <p:spTgt spid="22"/>
                                        </p:tgtEl>
                                        <p:attrNameLst>
                                          <p:attrName>ppt_x</p:attrName>
                                          <p:attrName>ppt_y</p:attrName>
                                        </p:attrNameLst>
                                      </p:cBhvr>
                                      <p:rCtr x="133" y="89"/>
                                    </p:animMotion>
                                  </p:childTnLst>
                                </p:cTn>
                              </p:par>
                              <p:par>
                                <p:cTn id="25" presetID="64" presetClass="path" presetSubtype="0" accel="50000" decel="50000" fill="hold" grpId="2" nodeType="withEffect">
                                  <p:stCondLst>
                                    <p:cond delay="0"/>
                                  </p:stCondLst>
                                  <p:childTnLst>
                                    <p:animMotion origin="layout" path="M -3.33333E-6 -0.22757 L -3.33333E-6 -0.29418 " pathEditMode="relative" rAng="0" ptsTypes="AA">
                                      <p:cBhvr>
                                        <p:cTn id="26" dur="500" fill="hold"/>
                                        <p:tgtEl>
                                          <p:spTgt spid="24"/>
                                        </p:tgtEl>
                                        <p:attrNameLst>
                                          <p:attrName>ppt_x</p:attrName>
                                          <p:attrName>ppt_y</p:attrName>
                                        </p:attrNameLst>
                                      </p:cBhvr>
                                      <p:rCtr x="0" y="-33"/>
                                    </p:animMotion>
                                  </p:childTnLst>
                                </p:cTn>
                              </p:par>
                              <p:par>
                                <p:cTn id="27" presetID="64" presetClass="path" presetSubtype="0" accel="50000" decel="50000" fill="hold" grpId="2" nodeType="withEffect">
                                  <p:stCondLst>
                                    <p:cond delay="0"/>
                                  </p:stCondLst>
                                  <p:childTnLst>
                                    <p:animMotion origin="layout" path="M -3.33333E-6 -0.17206 L -3.33333E-6 -0.24977 " pathEditMode="relative" rAng="0" ptsTypes="AA">
                                      <p:cBhvr>
                                        <p:cTn id="28" dur="500" fill="hold"/>
                                        <p:tgtEl>
                                          <p:spTgt spid="21"/>
                                        </p:tgtEl>
                                        <p:attrNameLst>
                                          <p:attrName>ppt_x</p:attrName>
                                          <p:attrName>ppt_y</p:attrName>
                                        </p:attrNameLst>
                                      </p:cBhvr>
                                      <p:rCtr x="0" y="-39"/>
                                    </p:animMotion>
                                  </p:childTnLst>
                                </p:cTn>
                              </p:par>
                            </p:childTnLst>
                          </p:cTn>
                        </p:par>
                      </p:childTnLst>
                    </p:cTn>
                  </p:par>
                  <p:par>
                    <p:cTn id="29" fill="hold">
                      <p:stCondLst>
                        <p:cond delay="indefinite"/>
                      </p:stCondLst>
                      <p:childTnLst>
                        <p:par>
                          <p:cTn id="30" fill="hold">
                            <p:stCondLst>
                              <p:cond delay="0"/>
                            </p:stCondLst>
                            <p:childTnLst>
                              <p:par>
                                <p:cTn id="31" presetID="49" presetClass="path" presetSubtype="0" accel="50000" decel="50000" fill="hold" grpId="3" nodeType="clickEffect">
                                  <p:stCondLst>
                                    <p:cond delay="0"/>
                                  </p:stCondLst>
                                  <p:childTnLst>
                                    <p:animMotion origin="layout" path="M -3.33333E-6 -0.29418 L 0.56667 -0.11656 " pathEditMode="relative" rAng="0" ptsTypes="AA">
                                      <p:cBhvr>
                                        <p:cTn id="32" dur="500" fill="hold"/>
                                        <p:tgtEl>
                                          <p:spTgt spid="24"/>
                                        </p:tgtEl>
                                        <p:attrNameLst>
                                          <p:attrName>ppt_x</p:attrName>
                                          <p:attrName>ppt_y</p:attrName>
                                        </p:attrNameLst>
                                      </p:cBhvr>
                                      <p:rCtr x="283" y="89"/>
                                    </p:animMotion>
                                  </p:childTnLst>
                                </p:cTn>
                              </p:par>
                              <p:par>
                                <p:cTn id="33" presetID="64" presetClass="path" presetSubtype="0" accel="50000" decel="50000" fill="hold" grpId="3" nodeType="withEffect">
                                  <p:stCondLst>
                                    <p:cond delay="0"/>
                                  </p:stCondLst>
                                  <p:childTnLst>
                                    <p:animMotion origin="layout" path="M -3.33333E-6 -0.24977 L -3.33333E-6 -0.31638 " pathEditMode="relative" rAng="0" ptsTypes="AA">
                                      <p:cBhvr>
                                        <p:cTn id="34" dur="500" fill="hold"/>
                                        <p:tgtEl>
                                          <p:spTgt spid="21"/>
                                        </p:tgtEl>
                                        <p:attrNameLst>
                                          <p:attrName>ppt_x</p:attrName>
                                          <p:attrName>ppt_y</p:attrName>
                                        </p:attrNameLst>
                                      </p:cBhvr>
                                      <p:rCtr x="0" y="-33"/>
                                    </p:animMotion>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par>
                                <p:cTn id="39" presetID="56" presetClass="path" presetSubtype="0" accel="50000" decel="50000" fill="hold" grpId="1" nodeType="withEffect">
                                  <p:stCondLst>
                                    <p:cond delay="0"/>
                                  </p:stCondLst>
                                  <p:childTnLst>
                                    <p:animMotion origin="layout" path="M 3.33333E-6 1.71138E-6 L -0.30834 -0.11101 " pathEditMode="relative" rAng="0" ptsTypes="AA">
                                      <p:cBhvr>
                                        <p:cTn id="40" dur="500" fill="hold"/>
                                        <p:tgtEl>
                                          <p:spTgt spid="23"/>
                                        </p:tgtEl>
                                        <p:attrNameLst>
                                          <p:attrName>ppt_x</p:attrName>
                                          <p:attrName>ppt_y</p:attrName>
                                        </p:attrNameLst>
                                      </p:cBhvr>
                                      <p:rCtr x="-154" y="-56"/>
                                    </p:animMotion>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par>
                                <p:cTn id="45" presetID="56" presetClass="path" presetSubtype="0" accel="50000" decel="50000" fill="hold" grpId="1" nodeType="withEffect">
                                  <p:stCondLst>
                                    <p:cond delay="0"/>
                                  </p:stCondLst>
                                  <p:childTnLst>
                                    <p:animMotion origin="layout" path="M 0 4.62535E-7 L -0.31667 -0.04995 " pathEditMode="relative" rAng="0" ptsTypes="AA">
                                      <p:cBhvr>
                                        <p:cTn id="46" dur="500" fill="hold"/>
                                        <p:tgtEl>
                                          <p:spTgt spid="25"/>
                                        </p:tgtEl>
                                        <p:attrNameLst>
                                          <p:attrName>ppt_x</p:attrName>
                                          <p:attrName>ppt_y</p:attrName>
                                        </p:attrNameLst>
                                      </p:cBhvr>
                                      <p:rCtr x="-158" y="-25"/>
                                    </p:animMotion>
                                  </p:childTnLst>
                                </p:cTn>
                              </p:par>
                            </p:childTnLst>
                          </p:cTn>
                        </p:par>
                      </p:childTnLst>
                    </p:cTn>
                  </p:par>
                  <p:par>
                    <p:cTn id="47" fill="hold">
                      <p:stCondLst>
                        <p:cond delay="indefinite"/>
                      </p:stCondLst>
                      <p:childTnLst>
                        <p:par>
                          <p:cTn id="48" fill="hold">
                            <p:stCondLst>
                              <p:cond delay="0"/>
                            </p:stCondLst>
                            <p:childTnLst>
                              <p:par>
                                <p:cTn id="49" presetID="9" presetClass="exit" presetSubtype="0" fill="hold" grpId="3" nodeType="clickEffect">
                                  <p:stCondLst>
                                    <p:cond delay="0"/>
                                  </p:stCondLst>
                                  <p:childTnLst>
                                    <p:animEffect transition="out" filter="dissolve">
                                      <p:cBhvr>
                                        <p:cTn id="50" dur="500"/>
                                        <p:tgtEl>
                                          <p:spTgt spid="22"/>
                                        </p:tgtEl>
                                      </p:cBhvr>
                                    </p:animEffect>
                                    <p:set>
                                      <p:cBhvr>
                                        <p:cTn id="51" dur="1" fill="hold">
                                          <p:stCondLst>
                                            <p:cond delay="499"/>
                                          </p:stCondLst>
                                        </p:cTn>
                                        <p:tgtEl>
                                          <p:spTgt spid="22"/>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49" presetClass="path" presetSubtype="0" accel="50000" decel="50000" fill="hold" grpId="4" nodeType="clickEffect">
                                  <p:stCondLst>
                                    <p:cond delay="0"/>
                                  </p:stCondLst>
                                  <p:childTnLst>
                                    <p:animMotion origin="layout" path="M -3.33333E-6 -0.31638 L 0.275 -0.13876 " pathEditMode="relative" rAng="0" ptsTypes="AA">
                                      <p:cBhvr>
                                        <p:cTn id="55" dur="500" fill="hold"/>
                                        <p:tgtEl>
                                          <p:spTgt spid="21"/>
                                        </p:tgtEl>
                                        <p:attrNameLst>
                                          <p:attrName>ppt_x</p:attrName>
                                          <p:attrName>ppt_y</p:attrName>
                                        </p:attrNameLst>
                                      </p:cBhvr>
                                      <p:rCtr x="138" y="89"/>
                                    </p:animMotion>
                                  </p:childTnLst>
                                </p:cTn>
                              </p:par>
                              <p:par>
                                <p:cTn id="56" presetID="64" presetClass="path" presetSubtype="0" accel="50000" decel="50000" fill="hold" grpId="2" nodeType="withEffect">
                                  <p:stCondLst>
                                    <p:cond delay="0"/>
                                  </p:stCondLst>
                                  <p:childTnLst>
                                    <p:animMotion origin="layout" path="M -0.30834 -0.11656 L -0.30834 -0.19427 " pathEditMode="relative" rAng="0" ptsTypes="AA">
                                      <p:cBhvr>
                                        <p:cTn id="57" dur="500" fill="hold"/>
                                        <p:tgtEl>
                                          <p:spTgt spid="23"/>
                                        </p:tgtEl>
                                        <p:attrNameLst>
                                          <p:attrName>ppt_x</p:attrName>
                                          <p:attrName>ppt_y</p:attrName>
                                        </p:attrNameLst>
                                      </p:cBhvr>
                                      <p:rCtr x="0" y="-39"/>
                                    </p:animMotion>
                                  </p:childTnLst>
                                </p:cTn>
                              </p:par>
                              <p:par>
                                <p:cTn id="58" presetID="64" presetClass="path" presetSubtype="0" accel="50000" decel="50000" fill="hold" grpId="2" nodeType="withEffect">
                                  <p:stCondLst>
                                    <p:cond delay="0"/>
                                  </p:stCondLst>
                                  <p:childTnLst>
                                    <p:animMotion origin="layout" path="M -0.31667 -0.04995 L -0.31667 -0.12766 " pathEditMode="relative" rAng="0" ptsTypes="AA">
                                      <p:cBhvr>
                                        <p:cTn id="59" dur="500" fill="hold"/>
                                        <p:tgtEl>
                                          <p:spTgt spid="25"/>
                                        </p:tgtEl>
                                        <p:attrNameLst>
                                          <p:attrName>ppt_x</p:attrName>
                                          <p:attrName>ppt_y</p:attrName>
                                        </p:attrNameLst>
                                      </p:cBhvr>
                                      <p:rCtr x="0" y="-39"/>
                                    </p:animMotion>
                                  </p:childTnLst>
                                </p:cTn>
                              </p:par>
                            </p:childTnLst>
                          </p:cTn>
                        </p:par>
                      </p:childTnLst>
                    </p:cTn>
                  </p:par>
                  <p:par>
                    <p:cTn id="60" fill="hold">
                      <p:stCondLst>
                        <p:cond delay="indefinite"/>
                      </p:stCondLst>
                      <p:childTnLst>
                        <p:par>
                          <p:cTn id="61" fill="hold">
                            <p:stCondLst>
                              <p:cond delay="0"/>
                            </p:stCondLst>
                            <p:childTnLst>
                              <p:par>
                                <p:cTn id="62" presetID="9" presetClass="exit" presetSubtype="0" fill="hold" grpId="4" nodeType="clickEffect">
                                  <p:stCondLst>
                                    <p:cond delay="0"/>
                                  </p:stCondLst>
                                  <p:childTnLst>
                                    <p:animEffect transition="out" filter="dissolve">
                                      <p:cBhvr>
                                        <p:cTn id="63" dur="500"/>
                                        <p:tgtEl>
                                          <p:spTgt spid="24"/>
                                        </p:tgtEl>
                                      </p:cBhvr>
                                    </p:animEffect>
                                    <p:set>
                                      <p:cBhvr>
                                        <p:cTn id="64" dur="1" fill="hold">
                                          <p:stCondLst>
                                            <p:cond delay="499"/>
                                          </p:stCondLst>
                                        </p:cTn>
                                        <p:tgtEl>
                                          <p:spTgt spid="24"/>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49" presetClass="path" presetSubtype="0" accel="50000" decel="50000" fill="hold" grpId="3" nodeType="clickEffect">
                                  <p:stCondLst>
                                    <p:cond delay="0"/>
                                  </p:stCondLst>
                                  <p:childTnLst>
                                    <p:animMotion origin="layout" path="M -0.30834 -0.18317 L 0.25833 -0.00555 " pathEditMode="relative" rAng="0" ptsTypes="AA">
                                      <p:cBhvr>
                                        <p:cTn id="68" dur="500" fill="hold"/>
                                        <p:tgtEl>
                                          <p:spTgt spid="23"/>
                                        </p:tgtEl>
                                        <p:attrNameLst>
                                          <p:attrName>ppt_x</p:attrName>
                                          <p:attrName>ppt_y</p:attrName>
                                        </p:attrNameLst>
                                      </p:cBhvr>
                                      <p:rCtr x="283" y="89"/>
                                    </p:animMotion>
                                  </p:childTnLst>
                                </p:cTn>
                              </p:par>
                              <p:par>
                                <p:cTn id="69" presetID="64" presetClass="path" presetSubtype="0" accel="50000" decel="50000" fill="hold" grpId="3" nodeType="withEffect">
                                  <p:stCondLst>
                                    <p:cond delay="0"/>
                                  </p:stCondLst>
                                  <p:childTnLst>
                                    <p:animMotion origin="layout" path="M -0.31667 -0.12766 L -0.31667 -0.19427 " pathEditMode="relative" rAng="0" ptsTypes="AA">
                                      <p:cBhvr>
                                        <p:cTn id="70" dur="500" fill="hold"/>
                                        <p:tgtEl>
                                          <p:spTgt spid="25"/>
                                        </p:tgtEl>
                                        <p:attrNameLst>
                                          <p:attrName>ppt_x</p:attrName>
                                          <p:attrName>ppt_y</p:attrName>
                                        </p:attrNameLst>
                                      </p:cBhvr>
                                      <p:rCtr x="0" y="-33"/>
                                    </p:animMotion>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6"/>
                                        </p:tgtEl>
                                        <p:attrNameLst>
                                          <p:attrName>style.visibility</p:attrName>
                                        </p:attrNameLst>
                                      </p:cBhvr>
                                      <p:to>
                                        <p:strVal val="visible"/>
                                      </p:to>
                                    </p:set>
                                  </p:childTnLst>
                                </p:cTn>
                              </p:par>
                              <p:par>
                                <p:cTn id="75" presetID="64" presetClass="path" presetSubtype="0" accel="50000" decel="50000" fill="hold" grpId="1" nodeType="withEffect">
                                  <p:stCondLst>
                                    <p:cond delay="0"/>
                                  </p:stCondLst>
                                  <p:childTnLst>
                                    <p:animMotion origin="layout" path="M -3.33333E-6 -0.0111 L -3.33333E-6 -0.27197 " pathEditMode="relative" rAng="0" ptsTypes="AA">
                                      <p:cBhvr>
                                        <p:cTn id="76" dur="500" fill="hold"/>
                                        <p:tgtEl>
                                          <p:spTgt spid="26"/>
                                        </p:tgtEl>
                                        <p:attrNameLst>
                                          <p:attrName>ppt_x</p:attrName>
                                          <p:attrName>ppt_y</p:attrName>
                                        </p:attrNameLst>
                                      </p:cBhvr>
                                      <p:rCtr x="0" y="-13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2" grpId="1" animBg="1"/>
      <p:bldP spid="22" grpId="2" animBg="1"/>
      <p:bldP spid="22" grpId="3" animBg="1"/>
      <p:bldP spid="24" grpId="0" animBg="1"/>
      <p:bldP spid="24" grpId="1" animBg="1"/>
      <p:bldP spid="24" grpId="2" animBg="1"/>
      <p:bldP spid="24" grpId="3" animBg="1"/>
      <p:bldP spid="24" grpId="4" animBg="1"/>
      <p:bldP spid="21" grpId="0" animBg="1"/>
      <p:bldP spid="21" grpId="1" animBg="1"/>
      <p:bldP spid="21" grpId="2" animBg="1"/>
      <p:bldP spid="21" grpId="3" animBg="1"/>
      <p:bldP spid="21" grpId="4" animBg="1"/>
      <p:bldP spid="23" grpId="0" animBg="1"/>
      <p:bldP spid="23" grpId="1" animBg="1"/>
      <p:bldP spid="23" grpId="2" animBg="1"/>
      <p:bldP spid="23" grpId="3" animBg="1"/>
      <p:bldP spid="25" grpId="0" animBg="1"/>
      <p:bldP spid="25" grpId="1" animBg="1"/>
      <p:bldP spid="25" grpId="2" animBg="1"/>
      <p:bldP spid="25" grpId="3" animBg="1"/>
      <p:bldP spid="26" grpId="0" animBg="1"/>
      <p:bldP spid="26"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990600" y="1447800"/>
            <a:ext cx="7315200" cy="3733800"/>
          </a:xfrm>
          <a:prstGeom prst="rect">
            <a:avLst/>
          </a:prstGeom>
          <a:solidFill>
            <a:schemeClr val="tx1">
              <a:lumMod val="40000"/>
              <a:lumOff val="60000"/>
            </a:schemeClr>
          </a:solidFill>
          <a:ln>
            <a:solidFill>
              <a:schemeClr val="tx1">
                <a:lumMod val="60000"/>
                <a:lumOff val="40000"/>
              </a:schemeClr>
            </a:solidFill>
          </a:ln>
          <a:effectLst/>
          <a:scene3d>
            <a:camera prst="orthographicFront">
              <a:rot lat="0" lon="0" rev="0"/>
            </a:camera>
            <a:lightRig rig="threePt" dir="t">
              <a:rot lat="0" lon="0" rev="1200000"/>
            </a:lightRig>
          </a:scene3d>
          <a:sp3d/>
        </p:spPr>
        <p:style>
          <a:lnRef idx="0">
            <a:schemeClr val="dk1"/>
          </a:lnRef>
          <a:fillRef idx="3">
            <a:schemeClr val="dk1"/>
          </a:fillRef>
          <a:effectRef idx="3">
            <a:schemeClr val="dk1"/>
          </a:effectRef>
          <a:fontRef idx="minor">
            <a:schemeClr val="lt1"/>
          </a:fontRef>
        </p:style>
        <p:txBody>
          <a:bodyPr rtlCol="0" anchor="t"/>
          <a:lstStyle/>
          <a:p>
            <a:pPr algn="ctr"/>
            <a:endParaRPr lang="en-US" sz="3600" dirty="0">
              <a:solidFill>
                <a:schemeClr val="tx1"/>
              </a:solidFill>
              <a:latin typeface="Consolas" pitchFamily="49" charset="0"/>
              <a:ea typeface="Calibri"/>
              <a:cs typeface="Times New Roman"/>
            </a:endParaRPr>
          </a:p>
        </p:txBody>
      </p:sp>
      <p:sp>
        <p:nvSpPr>
          <p:cNvPr id="10" name="Oval 9"/>
          <p:cNvSpPr/>
          <p:nvPr/>
        </p:nvSpPr>
        <p:spPr>
          <a:xfrm>
            <a:off x="365156" y="5181600"/>
            <a:ext cx="2059132" cy="914400"/>
          </a:xfrm>
          <a:prstGeom prst="ellipse">
            <a:avLst/>
          </a:prstGeom>
        </p:spPr>
        <p:style>
          <a:lnRef idx="1">
            <a:schemeClr val="accent6"/>
          </a:lnRef>
          <a:fillRef idx="2">
            <a:schemeClr val="accent6"/>
          </a:fillRef>
          <a:effectRef idx="1">
            <a:schemeClr val="accent6"/>
          </a:effectRef>
          <a:fontRef idx="minor">
            <a:schemeClr val="dk1"/>
          </a:fontRef>
        </p:style>
        <p:txBody>
          <a:bodyPr lIns="91429" tIns="45714" rIns="91429" bIns="45714" rtlCol="0" anchor="ctr"/>
          <a:lstStyle/>
          <a:p>
            <a:pPr algn="ctr"/>
            <a:r>
              <a:rPr lang="en-US" dirty="0" smtClean="0"/>
              <a:t>Program Thread</a:t>
            </a:r>
            <a:endParaRPr lang="en-US" dirty="0"/>
          </a:p>
        </p:txBody>
      </p:sp>
      <p:sp>
        <p:nvSpPr>
          <p:cNvPr id="23" name="Curved Down Arrow 22"/>
          <p:cNvSpPr/>
          <p:nvPr/>
        </p:nvSpPr>
        <p:spPr bwMode="auto">
          <a:xfrm>
            <a:off x="373912" y="5185143"/>
            <a:ext cx="2199921" cy="470076"/>
          </a:xfrm>
          <a:prstGeom prst="curvedDownArrow">
            <a:avLst>
              <a:gd name="adj1" fmla="val 25000"/>
              <a:gd name="adj2" fmla="val 48852"/>
              <a:gd name="adj3" fmla="val 25000"/>
            </a:avLst>
          </a:prstGeom>
          <a:solidFill>
            <a:schemeClr val="tx1"/>
          </a:solidFill>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ndParaRPr>
          </a:p>
        </p:txBody>
      </p:sp>
      <p:sp>
        <p:nvSpPr>
          <p:cNvPr id="25" name="Curved Down Arrow 24"/>
          <p:cNvSpPr/>
          <p:nvPr/>
        </p:nvSpPr>
        <p:spPr bwMode="auto">
          <a:xfrm flipH="1" flipV="1">
            <a:off x="304224" y="5651022"/>
            <a:ext cx="2199921" cy="448521"/>
          </a:xfrm>
          <a:prstGeom prst="curvedDownArrow">
            <a:avLst>
              <a:gd name="adj1" fmla="val 25000"/>
              <a:gd name="adj2" fmla="val 48852"/>
              <a:gd name="adj3" fmla="val 25000"/>
            </a:avLst>
          </a:prstGeom>
          <a:solidFill>
            <a:schemeClr val="tx1"/>
          </a:solidFill>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ndParaRPr>
          </a:p>
        </p:txBody>
      </p:sp>
      <p:sp>
        <p:nvSpPr>
          <p:cNvPr id="2" name="Title 1"/>
          <p:cNvSpPr>
            <a:spLocks noGrp="1"/>
          </p:cNvSpPr>
          <p:nvPr>
            <p:ph type="title"/>
          </p:nvPr>
        </p:nvSpPr>
        <p:spPr/>
        <p:txBody>
          <a:bodyPr/>
          <a:lstStyle/>
          <a:p>
            <a:r>
              <a:rPr lang="en-US" dirty="0" err="1"/>
              <a:t>ThreadPool</a:t>
            </a:r>
            <a:r>
              <a:rPr lang="en-US" dirty="0"/>
              <a:t> in .NET 4</a:t>
            </a:r>
          </a:p>
        </p:txBody>
      </p:sp>
      <p:sp>
        <p:nvSpPr>
          <p:cNvPr id="5" name="Rectangle 4"/>
          <p:cNvSpPr/>
          <p:nvPr/>
        </p:nvSpPr>
        <p:spPr>
          <a:xfrm>
            <a:off x="1447800" y="2133600"/>
            <a:ext cx="1066800" cy="1524000"/>
          </a:xfrm>
          <a:prstGeom prst="rect">
            <a:avLst/>
          </a:prstGeom>
        </p:spPr>
        <p:style>
          <a:lnRef idx="3">
            <a:schemeClr val="lt1"/>
          </a:lnRef>
          <a:fillRef idx="1">
            <a:schemeClr val="accent5"/>
          </a:fillRef>
          <a:effectRef idx="1">
            <a:schemeClr val="accent5"/>
          </a:effectRef>
          <a:fontRef idx="minor">
            <a:schemeClr val="lt1"/>
          </a:fontRef>
        </p:style>
        <p:txBody>
          <a:bodyPr lIns="91429" tIns="45714" rIns="91429" bIns="45714" rtlCol="0" anchor="ctr"/>
          <a:lstStyle/>
          <a:p>
            <a:pPr algn="ctr"/>
            <a:r>
              <a:rPr lang="en-US" sz="1600" dirty="0" smtClean="0"/>
              <a:t>Lock-Free</a:t>
            </a:r>
          </a:p>
          <a:p>
            <a:pPr algn="ctr"/>
            <a:r>
              <a:rPr lang="en-US" sz="1600" dirty="0" smtClean="0"/>
              <a:t>Global Queue</a:t>
            </a:r>
            <a:endParaRPr lang="en-US" sz="1600" dirty="0"/>
          </a:p>
        </p:txBody>
      </p:sp>
      <p:sp>
        <p:nvSpPr>
          <p:cNvPr id="6" name="Rectangle 5"/>
          <p:cNvSpPr/>
          <p:nvPr/>
        </p:nvSpPr>
        <p:spPr>
          <a:xfrm>
            <a:off x="4191000" y="1752600"/>
            <a:ext cx="1066800" cy="1524000"/>
          </a:xfrm>
          <a:prstGeom prst="rect">
            <a:avLst/>
          </a:prstGeom>
        </p:spPr>
        <p:style>
          <a:lnRef idx="3">
            <a:schemeClr val="lt1"/>
          </a:lnRef>
          <a:fillRef idx="1">
            <a:schemeClr val="accent6"/>
          </a:fillRef>
          <a:effectRef idx="1">
            <a:schemeClr val="accent6"/>
          </a:effectRef>
          <a:fontRef idx="minor">
            <a:schemeClr val="lt1"/>
          </a:fontRef>
        </p:style>
        <p:txBody>
          <a:bodyPr lIns="91429" tIns="45714" rIns="91429" bIns="45714" rtlCol="0" anchor="ctr"/>
          <a:lstStyle/>
          <a:p>
            <a:pPr algn="ctr"/>
            <a:r>
              <a:rPr lang="en-US" sz="1600" dirty="0" smtClean="0"/>
              <a:t>Local</a:t>
            </a:r>
          </a:p>
          <a:p>
            <a:pPr algn="ctr"/>
            <a:r>
              <a:rPr lang="en-US" sz="1600" dirty="0" smtClean="0"/>
              <a:t>Work-Stealing Queue</a:t>
            </a:r>
            <a:endParaRPr lang="en-US" sz="1600" dirty="0"/>
          </a:p>
        </p:txBody>
      </p:sp>
      <p:sp>
        <p:nvSpPr>
          <p:cNvPr id="7" name="Rectangle 6"/>
          <p:cNvSpPr/>
          <p:nvPr/>
        </p:nvSpPr>
        <p:spPr>
          <a:xfrm>
            <a:off x="6781800" y="1752600"/>
            <a:ext cx="1066800" cy="1524000"/>
          </a:xfrm>
          <a:prstGeom prst="rect">
            <a:avLst/>
          </a:prstGeom>
        </p:spPr>
        <p:style>
          <a:lnRef idx="3">
            <a:schemeClr val="lt1"/>
          </a:lnRef>
          <a:fillRef idx="1">
            <a:schemeClr val="accent6"/>
          </a:fillRef>
          <a:effectRef idx="1">
            <a:schemeClr val="accent6"/>
          </a:effectRef>
          <a:fontRef idx="minor">
            <a:schemeClr val="lt1"/>
          </a:fontRef>
        </p:style>
        <p:txBody>
          <a:bodyPr lIns="91429" tIns="45714" rIns="91429" bIns="45714" rtlCol="0" anchor="ctr"/>
          <a:lstStyle/>
          <a:p>
            <a:pPr algn="ctr"/>
            <a:r>
              <a:rPr lang="en-US" sz="1600" dirty="0" smtClean="0"/>
              <a:t>Local Work-Stealing Queue</a:t>
            </a:r>
            <a:endParaRPr lang="en-US" sz="1600" dirty="0"/>
          </a:p>
        </p:txBody>
      </p:sp>
      <p:sp>
        <p:nvSpPr>
          <p:cNvPr id="8" name="Oval 7"/>
          <p:cNvSpPr/>
          <p:nvPr/>
        </p:nvSpPr>
        <p:spPr>
          <a:xfrm>
            <a:off x="3505200" y="4114800"/>
            <a:ext cx="1913659" cy="914400"/>
          </a:xfrm>
          <a:prstGeom prst="ellipse">
            <a:avLst/>
          </a:prstGeom>
        </p:spPr>
        <p:style>
          <a:lnRef idx="1">
            <a:schemeClr val="accent6"/>
          </a:lnRef>
          <a:fillRef idx="2">
            <a:schemeClr val="accent6"/>
          </a:fillRef>
          <a:effectRef idx="1">
            <a:schemeClr val="accent6"/>
          </a:effectRef>
          <a:fontRef idx="minor">
            <a:schemeClr val="dk1"/>
          </a:fontRef>
        </p:style>
        <p:txBody>
          <a:bodyPr lIns="91429" tIns="45714" rIns="91429" bIns="45714" rtlCol="0" anchor="ctr"/>
          <a:lstStyle/>
          <a:p>
            <a:pPr algn="ctr"/>
            <a:r>
              <a:rPr lang="en-US" dirty="0" smtClean="0"/>
              <a:t>Worker Thread 1</a:t>
            </a:r>
            <a:endParaRPr lang="en-US" dirty="0"/>
          </a:p>
        </p:txBody>
      </p:sp>
      <p:sp>
        <p:nvSpPr>
          <p:cNvPr id="9" name="Oval 8"/>
          <p:cNvSpPr/>
          <p:nvPr/>
        </p:nvSpPr>
        <p:spPr>
          <a:xfrm>
            <a:off x="6096000" y="4114800"/>
            <a:ext cx="2024495" cy="914400"/>
          </a:xfrm>
          <a:prstGeom prst="ellipse">
            <a:avLst/>
          </a:prstGeom>
        </p:spPr>
        <p:style>
          <a:lnRef idx="1">
            <a:schemeClr val="accent6"/>
          </a:lnRef>
          <a:fillRef idx="2">
            <a:schemeClr val="accent6"/>
          </a:fillRef>
          <a:effectRef idx="1">
            <a:schemeClr val="accent6"/>
          </a:effectRef>
          <a:fontRef idx="minor">
            <a:schemeClr val="dk1"/>
          </a:fontRef>
        </p:style>
        <p:txBody>
          <a:bodyPr lIns="91429" tIns="45714" rIns="91429" bIns="45714" rtlCol="0" anchor="ctr"/>
          <a:lstStyle/>
          <a:p>
            <a:pPr algn="ctr"/>
            <a:r>
              <a:rPr lang="en-US" dirty="0" smtClean="0"/>
              <a:t>Worker Thread p</a:t>
            </a:r>
            <a:endParaRPr lang="en-US" dirty="0"/>
          </a:p>
        </p:txBody>
      </p:sp>
      <p:sp>
        <p:nvSpPr>
          <p:cNvPr id="11" name="TextBox 10"/>
          <p:cNvSpPr txBox="1"/>
          <p:nvPr/>
        </p:nvSpPr>
        <p:spPr>
          <a:xfrm>
            <a:off x="5562600" y="4343400"/>
            <a:ext cx="457200" cy="369320"/>
          </a:xfrm>
          <a:prstGeom prst="rect">
            <a:avLst/>
          </a:prstGeom>
          <a:noFill/>
        </p:spPr>
        <p:txBody>
          <a:bodyPr wrap="square" lIns="91429" tIns="45714" rIns="91429" bIns="45714" rtlCol="0">
            <a:spAutoFit/>
          </a:bodyPr>
          <a:lstStyle/>
          <a:p>
            <a:r>
              <a:rPr lang="en-US" dirty="0" smtClean="0">
                <a:effectLst>
                  <a:glow rad="63500">
                    <a:schemeClr val="accent6">
                      <a:satMod val="175000"/>
                      <a:alpha val="40000"/>
                    </a:schemeClr>
                  </a:glow>
                </a:effectLst>
              </a:rPr>
              <a:t>…</a:t>
            </a:r>
            <a:endParaRPr lang="en-US" dirty="0">
              <a:effectLst>
                <a:glow rad="63500">
                  <a:schemeClr val="accent6">
                    <a:satMod val="175000"/>
                    <a:alpha val="40000"/>
                  </a:schemeClr>
                </a:glow>
              </a:effectLst>
            </a:endParaRPr>
          </a:p>
        </p:txBody>
      </p:sp>
      <p:sp>
        <p:nvSpPr>
          <p:cNvPr id="12" name="TextBox 11"/>
          <p:cNvSpPr txBox="1"/>
          <p:nvPr/>
        </p:nvSpPr>
        <p:spPr>
          <a:xfrm>
            <a:off x="5791200" y="2286000"/>
            <a:ext cx="609600" cy="369320"/>
          </a:xfrm>
          <a:prstGeom prst="rect">
            <a:avLst/>
          </a:prstGeom>
          <a:noFill/>
        </p:spPr>
        <p:txBody>
          <a:bodyPr wrap="square" lIns="91429" tIns="45714" rIns="91429" bIns="45714" rtlCol="0">
            <a:spAutoFit/>
          </a:bodyPr>
          <a:lstStyle/>
          <a:p>
            <a:r>
              <a:rPr lang="en-US" dirty="0" smtClean="0">
                <a:effectLst>
                  <a:glow rad="63500">
                    <a:schemeClr val="accent6">
                      <a:satMod val="175000"/>
                      <a:alpha val="40000"/>
                    </a:schemeClr>
                  </a:glow>
                </a:effectLst>
              </a:rPr>
              <a:t>…</a:t>
            </a:r>
            <a:endParaRPr lang="en-US" dirty="0">
              <a:effectLst>
                <a:glow rad="63500">
                  <a:schemeClr val="accent6">
                    <a:satMod val="175000"/>
                    <a:alpha val="40000"/>
                  </a:schemeClr>
                </a:glow>
              </a:effectLst>
            </a:endParaRPr>
          </a:p>
        </p:txBody>
      </p:sp>
      <p:cxnSp>
        <p:nvCxnSpPr>
          <p:cNvPr id="14" name="Straight Connector 13"/>
          <p:cNvCxnSpPr>
            <a:stCxn id="8" idx="0"/>
            <a:endCxn id="6" idx="2"/>
          </p:cNvCxnSpPr>
          <p:nvPr/>
        </p:nvCxnSpPr>
        <p:spPr>
          <a:xfrm rot="5400000" flipH="1" flipV="1">
            <a:off x="4174115" y="3564515"/>
            <a:ext cx="838200" cy="26237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9" idx="0"/>
            <a:endCxn id="7" idx="2"/>
          </p:cNvCxnSpPr>
          <p:nvPr/>
        </p:nvCxnSpPr>
        <p:spPr>
          <a:xfrm rot="5400000" flipH="1" flipV="1">
            <a:off x="6792624" y="3592224"/>
            <a:ext cx="838200" cy="206953"/>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6" name="Curved Down Arrow 25"/>
          <p:cNvSpPr/>
          <p:nvPr/>
        </p:nvSpPr>
        <p:spPr bwMode="auto">
          <a:xfrm>
            <a:off x="3396351" y="4109012"/>
            <a:ext cx="2199921" cy="470076"/>
          </a:xfrm>
          <a:prstGeom prst="curvedDownArrow">
            <a:avLst>
              <a:gd name="adj1" fmla="val 25000"/>
              <a:gd name="adj2" fmla="val 48852"/>
              <a:gd name="adj3" fmla="val 25000"/>
            </a:avLst>
          </a:prstGeom>
          <a:solidFill>
            <a:schemeClr val="tx1"/>
          </a:solidFill>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ndParaRPr>
          </a:p>
        </p:txBody>
      </p:sp>
      <p:sp>
        <p:nvSpPr>
          <p:cNvPr id="27" name="Curved Down Arrow 26"/>
          <p:cNvSpPr/>
          <p:nvPr/>
        </p:nvSpPr>
        <p:spPr bwMode="auto">
          <a:xfrm flipH="1" flipV="1">
            <a:off x="3326663" y="4574891"/>
            <a:ext cx="2199921" cy="448521"/>
          </a:xfrm>
          <a:prstGeom prst="curvedDownArrow">
            <a:avLst>
              <a:gd name="adj1" fmla="val 25000"/>
              <a:gd name="adj2" fmla="val 48852"/>
              <a:gd name="adj3" fmla="val 25000"/>
            </a:avLst>
          </a:prstGeom>
          <a:solidFill>
            <a:schemeClr val="tx1"/>
          </a:solidFill>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ndParaRPr>
          </a:p>
        </p:txBody>
      </p:sp>
      <p:sp>
        <p:nvSpPr>
          <p:cNvPr id="28" name="Curved Down Arrow 27"/>
          <p:cNvSpPr/>
          <p:nvPr/>
        </p:nvSpPr>
        <p:spPr bwMode="auto">
          <a:xfrm>
            <a:off x="6019800" y="4114801"/>
            <a:ext cx="2199921" cy="470076"/>
          </a:xfrm>
          <a:prstGeom prst="curvedDownArrow">
            <a:avLst>
              <a:gd name="adj1" fmla="val 25000"/>
              <a:gd name="adj2" fmla="val 48852"/>
              <a:gd name="adj3" fmla="val 25000"/>
            </a:avLst>
          </a:prstGeom>
          <a:solidFill>
            <a:schemeClr val="tx1"/>
          </a:solidFill>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ndParaRPr>
          </a:p>
        </p:txBody>
      </p:sp>
      <p:sp>
        <p:nvSpPr>
          <p:cNvPr id="29" name="Curved Down Arrow 28"/>
          <p:cNvSpPr/>
          <p:nvPr/>
        </p:nvSpPr>
        <p:spPr bwMode="auto">
          <a:xfrm flipH="1" flipV="1">
            <a:off x="5950112" y="4580680"/>
            <a:ext cx="2199921" cy="448521"/>
          </a:xfrm>
          <a:prstGeom prst="curvedDownArrow">
            <a:avLst>
              <a:gd name="adj1" fmla="val 25000"/>
              <a:gd name="adj2" fmla="val 48852"/>
              <a:gd name="adj3" fmla="val 25000"/>
            </a:avLst>
          </a:prstGeom>
          <a:solidFill>
            <a:schemeClr val="tx1"/>
          </a:solidFill>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ndParaRPr>
          </a:p>
        </p:txBody>
      </p:sp>
      <p:sp>
        <p:nvSpPr>
          <p:cNvPr id="22" name="Rectangle 21"/>
          <p:cNvSpPr/>
          <p:nvPr/>
        </p:nvSpPr>
        <p:spPr>
          <a:xfrm>
            <a:off x="304800" y="5257800"/>
            <a:ext cx="914400" cy="381000"/>
          </a:xfrm>
          <a:prstGeom prst="rect">
            <a:avLst/>
          </a:prstGeom>
        </p:spPr>
        <p:style>
          <a:lnRef idx="0">
            <a:schemeClr val="accent1"/>
          </a:lnRef>
          <a:fillRef idx="3">
            <a:schemeClr val="accent1"/>
          </a:fillRef>
          <a:effectRef idx="3">
            <a:schemeClr val="accent1"/>
          </a:effectRef>
          <a:fontRef idx="minor">
            <a:schemeClr val="lt1"/>
          </a:fontRef>
        </p:style>
        <p:txBody>
          <a:bodyPr lIns="91429" tIns="45714" rIns="91429" bIns="45714" rtlCol="0" anchor="ctr"/>
          <a:lstStyle/>
          <a:p>
            <a:pPr algn="ctr"/>
            <a:r>
              <a:rPr lang="en-US" dirty="0" smtClean="0">
                <a:solidFill>
                  <a:schemeClr val="bg1"/>
                </a:solidFill>
              </a:rPr>
              <a:t>Task 1</a:t>
            </a:r>
            <a:endParaRPr lang="en-US" dirty="0">
              <a:solidFill>
                <a:schemeClr val="bg1"/>
              </a:solidFill>
            </a:endParaRPr>
          </a:p>
        </p:txBody>
      </p:sp>
      <p:sp>
        <p:nvSpPr>
          <p:cNvPr id="24" name="Rectangle 23"/>
          <p:cNvSpPr/>
          <p:nvPr/>
        </p:nvSpPr>
        <p:spPr>
          <a:xfrm>
            <a:off x="457200" y="5410200"/>
            <a:ext cx="914400" cy="381000"/>
          </a:xfrm>
          <a:prstGeom prst="rect">
            <a:avLst/>
          </a:prstGeom>
        </p:spPr>
        <p:style>
          <a:lnRef idx="0">
            <a:schemeClr val="accent1"/>
          </a:lnRef>
          <a:fillRef idx="3">
            <a:schemeClr val="accent1"/>
          </a:fillRef>
          <a:effectRef idx="3">
            <a:schemeClr val="accent1"/>
          </a:effectRef>
          <a:fontRef idx="minor">
            <a:schemeClr val="lt1"/>
          </a:fontRef>
        </p:style>
        <p:txBody>
          <a:bodyPr lIns="91429" tIns="45714" rIns="91429" bIns="45714" rtlCol="0" anchor="ctr"/>
          <a:lstStyle/>
          <a:p>
            <a:pPr algn="ctr"/>
            <a:r>
              <a:rPr lang="en-US" dirty="0" smtClean="0">
                <a:solidFill>
                  <a:schemeClr val="bg1"/>
                </a:solidFill>
              </a:rPr>
              <a:t>Task 2</a:t>
            </a:r>
            <a:endParaRPr lang="en-US" dirty="0">
              <a:solidFill>
                <a:schemeClr val="bg1"/>
              </a:solidFill>
            </a:endParaRPr>
          </a:p>
        </p:txBody>
      </p:sp>
      <p:sp>
        <p:nvSpPr>
          <p:cNvPr id="16" name="Rectangle 15"/>
          <p:cNvSpPr/>
          <p:nvPr/>
        </p:nvSpPr>
        <p:spPr>
          <a:xfrm>
            <a:off x="3962400" y="5105400"/>
            <a:ext cx="914400" cy="381000"/>
          </a:xfrm>
          <a:prstGeom prst="rect">
            <a:avLst/>
          </a:prstGeom>
        </p:spPr>
        <p:style>
          <a:lnRef idx="0">
            <a:schemeClr val="accent1"/>
          </a:lnRef>
          <a:fillRef idx="3">
            <a:schemeClr val="accent1"/>
          </a:fillRef>
          <a:effectRef idx="3">
            <a:schemeClr val="accent1"/>
          </a:effectRef>
          <a:fontRef idx="minor">
            <a:schemeClr val="lt1"/>
          </a:fontRef>
        </p:style>
        <p:txBody>
          <a:bodyPr lIns="91429" tIns="45714" rIns="91429" bIns="45714" rtlCol="0" anchor="ctr"/>
          <a:lstStyle/>
          <a:p>
            <a:pPr algn="ctr"/>
            <a:r>
              <a:rPr lang="en-US" dirty="0" smtClean="0">
                <a:solidFill>
                  <a:schemeClr val="bg1"/>
                </a:solidFill>
              </a:rPr>
              <a:t>Task 3</a:t>
            </a:r>
            <a:endParaRPr lang="en-US" dirty="0">
              <a:solidFill>
                <a:schemeClr val="bg1"/>
              </a:solidFill>
            </a:endParaRPr>
          </a:p>
        </p:txBody>
      </p:sp>
      <p:sp>
        <p:nvSpPr>
          <p:cNvPr id="19" name="Rectangle 18"/>
          <p:cNvSpPr/>
          <p:nvPr/>
        </p:nvSpPr>
        <p:spPr>
          <a:xfrm>
            <a:off x="4114800" y="5334000"/>
            <a:ext cx="914400" cy="381000"/>
          </a:xfrm>
          <a:prstGeom prst="rect">
            <a:avLst/>
          </a:prstGeom>
        </p:spPr>
        <p:style>
          <a:lnRef idx="0">
            <a:schemeClr val="accent1"/>
          </a:lnRef>
          <a:fillRef idx="3">
            <a:schemeClr val="accent1"/>
          </a:fillRef>
          <a:effectRef idx="3">
            <a:schemeClr val="accent1"/>
          </a:effectRef>
          <a:fontRef idx="minor">
            <a:schemeClr val="lt1"/>
          </a:fontRef>
        </p:style>
        <p:txBody>
          <a:bodyPr lIns="91429" tIns="45714" rIns="91429" bIns="45714" rtlCol="0" anchor="ctr"/>
          <a:lstStyle/>
          <a:p>
            <a:pPr algn="ctr"/>
            <a:r>
              <a:rPr lang="en-US" dirty="0" smtClean="0">
                <a:solidFill>
                  <a:schemeClr val="bg1"/>
                </a:solidFill>
              </a:rPr>
              <a:t>Task 5</a:t>
            </a:r>
            <a:endParaRPr lang="en-US" dirty="0">
              <a:solidFill>
                <a:schemeClr val="bg1"/>
              </a:solidFill>
            </a:endParaRPr>
          </a:p>
        </p:txBody>
      </p:sp>
      <p:sp>
        <p:nvSpPr>
          <p:cNvPr id="17" name="Rectangle 16"/>
          <p:cNvSpPr/>
          <p:nvPr/>
        </p:nvSpPr>
        <p:spPr>
          <a:xfrm>
            <a:off x="3505200" y="5181600"/>
            <a:ext cx="914400" cy="381000"/>
          </a:xfrm>
          <a:prstGeom prst="rect">
            <a:avLst/>
          </a:prstGeom>
        </p:spPr>
        <p:style>
          <a:lnRef idx="0">
            <a:schemeClr val="accent1"/>
          </a:lnRef>
          <a:fillRef idx="3">
            <a:schemeClr val="accent1"/>
          </a:fillRef>
          <a:effectRef idx="3">
            <a:schemeClr val="accent1"/>
          </a:effectRef>
          <a:fontRef idx="minor">
            <a:schemeClr val="lt1"/>
          </a:fontRef>
        </p:style>
        <p:txBody>
          <a:bodyPr lIns="91429" tIns="45714" rIns="91429" bIns="45714" rtlCol="0" anchor="ctr"/>
          <a:lstStyle/>
          <a:p>
            <a:pPr algn="ctr"/>
            <a:r>
              <a:rPr lang="en-US" dirty="0" smtClean="0">
                <a:solidFill>
                  <a:schemeClr val="bg1"/>
                </a:solidFill>
              </a:rPr>
              <a:t>Task 4</a:t>
            </a:r>
            <a:endParaRPr lang="en-US" dirty="0">
              <a:solidFill>
                <a:schemeClr val="bg1"/>
              </a:solidFill>
            </a:endParaRPr>
          </a:p>
        </p:txBody>
      </p:sp>
      <p:sp>
        <p:nvSpPr>
          <p:cNvPr id="20" name="Rectangle 19"/>
          <p:cNvSpPr/>
          <p:nvPr/>
        </p:nvSpPr>
        <p:spPr>
          <a:xfrm>
            <a:off x="6705600" y="4800600"/>
            <a:ext cx="914400" cy="381000"/>
          </a:xfrm>
          <a:prstGeom prst="rect">
            <a:avLst/>
          </a:prstGeom>
        </p:spPr>
        <p:style>
          <a:lnRef idx="0">
            <a:schemeClr val="accent1"/>
          </a:lnRef>
          <a:fillRef idx="3">
            <a:schemeClr val="accent1"/>
          </a:fillRef>
          <a:effectRef idx="3">
            <a:schemeClr val="accent1"/>
          </a:effectRef>
          <a:fontRef idx="minor">
            <a:schemeClr val="lt1"/>
          </a:fontRef>
        </p:style>
        <p:txBody>
          <a:bodyPr lIns="91429" tIns="45714" rIns="91429" bIns="45714" rtlCol="0" anchor="ctr"/>
          <a:lstStyle/>
          <a:p>
            <a:pPr algn="ctr"/>
            <a:r>
              <a:rPr lang="en-US" dirty="0" smtClean="0">
                <a:solidFill>
                  <a:schemeClr val="bg1"/>
                </a:solidFill>
              </a:rPr>
              <a:t>Task 6</a:t>
            </a:r>
            <a:endParaRPr lang="en-US" dirty="0">
              <a:solidFill>
                <a:schemeClr val="bg1"/>
              </a:solidFill>
            </a:endParaRPr>
          </a:p>
        </p:txBody>
      </p:sp>
      <p:sp>
        <p:nvSpPr>
          <p:cNvPr id="13" name="Up Arrow 12"/>
          <p:cNvSpPr/>
          <p:nvPr/>
        </p:nvSpPr>
        <p:spPr bwMode="auto">
          <a:xfrm>
            <a:off x="6781800" y="5562600"/>
            <a:ext cx="914400" cy="1143000"/>
          </a:xfrm>
          <a:prstGeom prst="upArrow">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0">
                    <a:srgbClr val="FFFFFF"/>
                  </a:gs>
                  <a:gs pos="100000">
                    <a:srgbClr val="FFFFFF"/>
                  </a:gs>
                </a:gsLst>
                <a:lin ang="5400000" scaled="0"/>
              </a:gradFill>
              <a:latin typeface="Segoe UI" pitchFamily="34" charset="0"/>
            </a:endParaRPr>
          </a:p>
        </p:txBody>
      </p:sp>
      <p:sp>
        <p:nvSpPr>
          <p:cNvPr id="30" name="Up Arrow 29"/>
          <p:cNvSpPr/>
          <p:nvPr/>
        </p:nvSpPr>
        <p:spPr bwMode="auto">
          <a:xfrm rot="10800000">
            <a:off x="7467600" y="5562600"/>
            <a:ext cx="914400" cy="1143000"/>
          </a:xfrm>
          <a:prstGeom prst="upArrow">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0">
                    <a:srgbClr val="FFFFFF"/>
                  </a:gs>
                  <a:gs pos="100000">
                    <a:srgbClr val="FFFFFF"/>
                  </a:gs>
                </a:gsLst>
                <a:lin ang="5400000" scaled="0"/>
              </a:gradFill>
              <a:latin typeface="Segoe UI" pitchFamily="34" charset="0"/>
            </a:endParaRPr>
          </a:p>
        </p:txBody>
      </p:sp>
      <p:sp>
        <p:nvSpPr>
          <p:cNvPr id="31" name="TextBox 30"/>
          <p:cNvSpPr txBox="1"/>
          <p:nvPr/>
        </p:nvSpPr>
        <p:spPr>
          <a:xfrm>
            <a:off x="6629400" y="5767626"/>
            <a:ext cx="2093394" cy="861774"/>
          </a:xfrm>
          <a:prstGeom prst="rect">
            <a:avLst/>
          </a:prstGeom>
          <a:noFill/>
        </p:spPr>
        <p:txBody>
          <a:bodyPr wrap="none" lIns="0" tIns="0" rIns="0" bIns="0" rtlCol="0">
            <a:spAutoFit/>
          </a:bodyPr>
          <a:lstStyle/>
          <a:p>
            <a:r>
              <a:rPr lang="en-US" sz="1400" dirty="0" smtClean="0">
                <a:gradFill>
                  <a:gsLst>
                    <a:gs pos="0">
                      <a:schemeClr val="tx1"/>
                    </a:gs>
                    <a:gs pos="86000">
                      <a:schemeClr val="tx1"/>
                    </a:gs>
                  </a:gsLst>
                  <a:lin ang="5400000" scaled="0"/>
                </a:gradFill>
                <a:effectLst>
                  <a:glow rad="228600">
                    <a:schemeClr val="accent6">
                      <a:satMod val="175000"/>
                      <a:alpha val="40000"/>
                    </a:schemeClr>
                  </a:glow>
                </a:effectLst>
              </a:rPr>
              <a:t>Thread Management:</a:t>
            </a:r>
          </a:p>
          <a:p>
            <a:pPr marL="285750" indent="-285750">
              <a:buFont typeface="Wingdings" pitchFamily="2" charset="2"/>
              <a:buChar char="ü"/>
            </a:pPr>
            <a:r>
              <a:rPr lang="en-US" sz="1400" dirty="0" smtClean="0">
                <a:gradFill>
                  <a:gsLst>
                    <a:gs pos="0">
                      <a:schemeClr val="tx1"/>
                    </a:gs>
                    <a:gs pos="86000">
                      <a:schemeClr val="tx1"/>
                    </a:gs>
                  </a:gsLst>
                  <a:lin ang="5400000" scaled="0"/>
                </a:gradFill>
                <a:effectLst>
                  <a:glow rad="228600">
                    <a:schemeClr val="accent6">
                      <a:satMod val="175000"/>
                      <a:alpha val="40000"/>
                    </a:schemeClr>
                  </a:glow>
                </a:effectLst>
              </a:rPr>
              <a:t>Starvation Detection</a:t>
            </a:r>
          </a:p>
          <a:p>
            <a:pPr marL="285750" indent="-285750">
              <a:buFont typeface="Wingdings" pitchFamily="2" charset="2"/>
              <a:buChar char="ü"/>
            </a:pPr>
            <a:r>
              <a:rPr lang="en-US" sz="1400" dirty="0" smtClean="0">
                <a:gradFill>
                  <a:gsLst>
                    <a:gs pos="0">
                      <a:schemeClr val="tx1"/>
                    </a:gs>
                    <a:gs pos="86000">
                      <a:schemeClr val="tx1"/>
                    </a:gs>
                  </a:gsLst>
                  <a:lin ang="5400000" scaled="0"/>
                </a:gradFill>
                <a:effectLst>
                  <a:glow rad="228600">
                    <a:schemeClr val="accent6">
                      <a:satMod val="175000"/>
                      <a:alpha val="40000"/>
                    </a:schemeClr>
                  </a:glow>
                </a:effectLst>
              </a:rPr>
              <a:t>Idle Thread Retirement</a:t>
            </a:r>
          </a:p>
          <a:p>
            <a:pPr marL="285750" indent="-285750">
              <a:buFont typeface="Wingdings" pitchFamily="2" charset="2"/>
              <a:buChar char="ü"/>
            </a:pPr>
            <a:r>
              <a:rPr lang="en-US" sz="1400" dirty="0" smtClean="0">
                <a:gradFill>
                  <a:gsLst>
                    <a:gs pos="0">
                      <a:schemeClr val="tx1"/>
                    </a:gs>
                    <a:gs pos="86000">
                      <a:schemeClr val="tx1"/>
                    </a:gs>
                  </a:gsLst>
                  <a:lin ang="5400000" scaled="0"/>
                </a:gradFill>
                <a:effectLst>
                  <a:glow rad="228600">
                    <a:schemeClr val="accent6">
                      <a:satMod val="175000"/>
                      <a:alpha val="40000"/>
                    </a:schemeClr>
                  </a:glow>
                </a:effectLst>
              </a:rPr>
              <a:t>Hill-climbing</a:t>
            </a:r>
          </a:p>
        </p:txBody>
      </p:sp>
    </p:spTree>
    <p:extLst>
      <p:ext uri="{BB962C8B-B14F-4D97-AF65-F5344CB8AC3E}">
        <p14:creationId xmlns:p14="http://schemas.microsoft.com/office/powerpoint/2010/main" xmlns="" val="34216671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2"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1.38778E-17 5.10062E-6 L 0.13333 -0.28868 " pathEditMode="relative" ptsTypes="AA">
                                      <p:cBhvr>
                                        <p:cTn id="10" dur="500" fill="hold"/>
                                        <p:tgtEl>
                                          <p:spTgt spid="22"/>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0" presetClass="path" presetSubtype="0" accel="50000" decel="50000" fill="hold" grpId="1" nodeType="clickEffect">
                                  <p:stCondLst>
                                    <p:cond delay="0"/>
                                  </p:stCondLst>
                                  <p:childTnLst>
                                    <p:animMotion origin="layout" path="M 0.13333 -0.28869 L 0.13333 -0.36086 " pathEditMode="relative" rAng="0" ptsTypes="AA">
                                      <p:cBhvr>
                                        <p:cTn id="18" dur="500" fill="hold"/>
                                        <p:tgtEl>
                                          <p:spTgt spid="22"/>
                                        </p:tgtEl>
                                        <p:attrNameLst>
                                          <p:attrName>ppt_x</p:attrName>
                                          <p:attrName>ppt_y</p:attrName>
                                        </p:attrNameLst>
                                      </p:cBhvr>
                                      <p:rCtr x="0" y="-36"/>
                                    </p:animMotion>
                                  </p:childTnLst>
                                </p:cTn>
                              </p:par>
                              <p:par>
                                <p:cTn id="19" presetID="0" presetClass="path" presetSubtype="0" accel="50000" decel="50000" fill="hold" grpId="0" nodeType="withEffect">
                                  <p:stCondLst>
                                    <p:cond delay="0"/>
                                  </p:stCondLst>
                                  <p:childTnLst>
                                    <p:animMotion origin="layout" path="M 3.33333E-6 -1.70021E-6 L 0.11666 -0.322 " pathEditMode="relative" ptsTypes="AA">
                                      <p:cBhvr>
                                        <p:cTn id="20" dur="500" fill="hold"/>
                                        <p:tgtEl>
                                          <p:spTgt spid="24"/>
                                        </p:tgtEl>
                                        <p:attrNameLst>
                                          <p:attrName>ppt_x</p:attrName>
                                          <p:attrName>ppt_y</p:attrName>
                                        </p:attrNameLst>
                                      </p:cBhvr>
                                    </p:animMotion>
                                  </p:childTnLst>
                                </p:cTn>
                              </p:par>
                            </p:childTnLst>
                          </p:cTn>
                        </p:par>
                      </p:childTnLst>
                    </p:cTn>
                  </p:par>
                  <p:par>
                    <p:cTn id="21" fill="hold">
                      <p:stCondLst>
                        <p:cond delay="indefinite"/>
                      </p:stCondLst>
                      <p:childTnLst>
                        <p:par>
                          <p:cTn id="22" fill="hold">
                            <p:stCondLst>
                              <p:cond delay="0"/>
                            </p:stCondLst>
                            <p:childTnLst>
                              <p:par>
                                <p:cTn id="23" presetID="0" presetClass="path" presetSubtype="0" accel="50000" decel="50000" fill="hold" grpId="3" nodeType="clickEffect">
                                  <p:stCondLst>
                                    <p:cond delay="0"/>
                                  </p:stCondLst>
                                  <p:childTnLst>
                                    <p:animMotion origin="layout" path="M 0.13333 -0.36086 L 0.66667 -0.07217 " pathEditMode="relative" rAng="0" ptsTypes="AA">
                                      <p:cBhvr>
                                        <p:cTn id="24" dur="500" fill="hold"/>
                                        <p:tgtEl>
                                          <p:spTgt spid="22"/>
                                        </p:tgtEl>
                                        <p:attrNameLst>
                                          <p:attrName>ppt_x</p:attrName>
                                          <p:attrName>ppt_y</p:attrName>
                                        </p:attrNameLst>
                                      </p:cBhvr>
                                      <p:rCtr x="267" y="144"/>
                                    </p:animMotion>
                                  </p:childTnLst>
                                </p:cTn>
                              </p:par>
                            </p:childTnLst>
                          </p:cTn>
                        </p:par>
                      </p:childTnLst>
                    </p:cTn>
                  </p:par>
                  <p:par>
                    <p:cTn id="25" fill="hold">
                      <p:stCondLst>
                        <p:cond delay="indefinite"/>
                      </p:stCondLst>
                      <p:childTnLst>
                        <p:par>
                          <p:cTn id="26" fill="hold">
                            <p:stCondLst>
                              <p:cond delay="0"/>
                            </p:stCondLst>
                            <p:childTnLst>
                              <p:par>
                                <p:cTn id="27" presetID="0" presetClass="path" presetSubtype="0" accel="50000" decel="50000" fill="hold" grpId="2" nodeType="clickEffect">
                                  <p:stCondLst>
                                    <p:cond delay="0"/>
                                  </p:stCondLst>
                                  <p:childTnLst>
                                    <p:animMotion origin="layout" path="M 0.11666 -0.3109 L 0.35833 -0.09438 " pathEditMode="relative" rAng="0" ptsTypes="AA">
                                      <p:cBhvr>
                                        <p:cTn id="28" dur="500" fill="hold"/>
                                        <p:tgtEl>
                                          <p:spTgt spid="24"/>
                                        </p:tgtEl>
                                        <p:attrNameLst>
                                          <p:attrName>ppt_x</p:attrName>
                                          <p:attrName>ppt_y</p:attrName>
                                        </p:attrNameLst>
                                      </p:cBhvr>
                                      <p:rCtr x="121" y="108"/>
                                    </p:animMotion>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par>
                                <p:cTn id="33" presetID="0" presetClass="path" presetSubtype="0" accel="50000" decel="50000" fill="hold" grpId="1" nodeType="withEffect">
                                  <p:stCondLst>
                                    <p:cond delay="0"/>
                                  </p:stCondLst>
                                  <p:childTnLst>
                                    <p:animMotion origin="layout" path="M 0 -3.53227E-6 L 0.03333 -0.32755 " pathEditMode="relative" rAng="0" ptsTypes="AA">
                                      <p:cBhvr>
                                        <p:cTn id="34" dur="500" fill="hold"/>
                                        <p:tgtEl>
                                          <p:spTgt spid="16"/>
                                        </p:tgtEl>
                                        <p:attrNameLst>
                                          <p:attrName>ppt_x</p:attrName>
                                          <p:attrName>ppt_y</p:attrName>
                                        </p:attrNameLst>
                                      </p:cBhvr>
                                      <p:rCtr x="17" y="-164"/>
                                    </p:animMotion>
                                  </p:childTnLst>
                                </p:cTn>
                              </p:par>
                            </p:childTnLst>
                          </p:cTn>
                        </p:par>
                      </p:childTnLst>
                    </p:cTn>
                  </p:par>
                  <p:par>
                    <p:cTn id="35" fill="hold">
                      <p:stCondLst>
                        <p:cond delay="indefinite"/>
                      </p:stCondLst>
                      <p:childTnLst>
                        <p:par>
                          <p:cTn id="36" fill="hold">
                            <p:stCondLst>
                              <p:cond delay="0"/>
                            </p:stCondLst>
                            <p:childTnLst>
                              <p:par>
                                <p:cTn id="37" presetID="0" presetClass="path" presetSubtype="0" accel="50000" decel="50000" fill="hold" grpId="2" nodeType="clickEffect">
                                  <p:stCondLst>
                                    <p:cond delay="0"/>
                                  </p:stCondLst>
                                  <p:childTnLst>
                                    <p:animMotion origin="layout" path="M 0.03333 -0.32755 L 0.03333 -0.39417 " pathEditMode="relative" rAng="0" ptsTypes="AA">
                                      <p:cBhvr>
                                        <p:cTn id="38" dur="500" fill="hold"/>
                                        <p:tgtEl>
                                          <p:spTgt spid="16"/>
                                        </p:tgtEl>
                                        <p:attrNameLst>
                                          <p:attrName>ppt_x</p:attrName>
                                          <p:attrName>ppt_y</p:attrName>
                                        </p:attrNameLst>
                                      </p:cBhvr>
                                      <p:rCtr x="0" y="-33"/>
                                    </p:animMotion>
                                  </p:childTnLst>
                                </p:cTn>
                              </p:par>
                              <p:par>
                                <p:cTn id="39" presetID="1" presetClass="entr" presetSubtype="0" fill="hold" grpId="0" nodeType="withEffect">
                                  <p:stCondLst>
                                    <p:cond delay="0"/>
                                  </p:stCondLst>
                                  <p:childTnLst>
                                    <p:set>
                                      <p:cBhvr>
                                        <p:cTn id="40" dur="1" fill="hold">
                                          <p:stCondLst>
                                            <p:cond delay="0"/>
                                          </p:stCondLst>
                                        </p:cTn>
                                        <p:tgtEl>
                                          <p:spTgt spid="17"/>
                                        </p:tgtEl>
                                        <p:attrNameLst>
                                          <p:attrName>style.visibility</p:attrName>
                                        </p:attrNameLst>
                                      </p:cBhvr>
                                      <p:to>
                                        <p:strVal val="visible"/>
                                      </p:to>
                                    </p:set>
                                  </p:childTnLst>
                                </p:cTn>
                              </p:par>
                              <p:par>
                                <p:cTn id="41" presetID="0" presetClass="path" presetSubtype="0" accel="50000" decel="50000" fill="hold" grpId="1" nodeType="withEffect">
                                  <p:stCondLst>
                                    <p:cond delay="0"/>
                                  </p:stCondLst>
                                  <p:childTnLst>
                                    <p:animMotion origin="layout" path="M 5.55112E-17 0.00555 L 0.08333 -0.34412 " pathEditMode="relative" rAng="0" ptsTypes="AA">
                                      <p:cBhvr>
                                        <p:cTn id="42" dur="500" fill="hold"/>
                                        <p:tgtEl>
                                          <p:spTgt spid="17"/>
                                        </p:tgtEl>
                                        <p:attrNameLst>
                                          <p:attrName>ppt_x</p:attrName>
                                          <p:attrName>ppt_y</p:attrName>
                                        </p:attrNameLst>
                                      </p:cBhvr>
                                      <p:rCtr x="42" y="-175"/>
                                    </p:animMotion>
                                  </p:childTnLst>
                                </p:cTn>
                              </p:par>
                            </p:childTnLst>
                          </p:cTn>
                        </p:par>
                      </p:childTnLst>
                    </p:cTn>
                  </p:par>
                  <p:par>
                    <p:cTn id="43" fill="hold">
                      <p:stCondLst>
                        <p:cond delay="indefinite"/>
                      </p:stCondLst>
                      <p:childTnLst>
                        <p:par>
                          <p:cTn id="44" fill="hold">
                            <p:stCondLst>
                              <p:cond delay="0"/>
                            </p:stCondLst>
                            <p:childTnLst>
                              <p:par>
                                <p:cTn id="45" presetID="0" presetClass="path" presetSubtype="0" accel="50000" decel="50000" fill="hold" grpId="2" nodeType="clickEffect">
                                  <p:stCondLst>
                                    <p:cond delay="0"/>
                                  </p:stCondLst>
                                  <p:childTnLst>
                                    <p:animMotion origin="layout" path="M 0.08333 -0.34482 L 0.08333 -0.41142 " pathEditMode="relative" rAng="0" ptsTypes="AA">
                                      <p:cBhvr>
                                        <p:cTn id="46" dur="500" fill="hold"/>
                                        <p:tgtEl>
                                          <p:spTgt spid="17"/>
                                        </p:tgtEl>
                                        <p:attrNameLst>
                                          <p:attrName>ppt_x</p:attrName>
                                          <p:attrName>ppt_y</p:attrName>
                                        </p:attrNameLst>
                                      </p:cBhvr>
                                      <p:rCtr x="0" y="-33"/>
                                    </p:animMotion>
                                  </p:childTnLst>
                                </p:cTn>
                              </p:par>
                              <p:par>
                                <p:cTn id="47" presetID="0" presetClass="path" presetSubtype="0" accel="50000" decel="50000" fill="hold" grpId="3" nodeType="withEffect">
                                  <p:stCondLst>
                                    <p:cond delay="0"/>
                                  </p:stCondLst>
                                  <p:childTnLst>
                                    <p:animMotion origin="layout" path="M 0.03333 -0.39417 L 0.03333 -0.46079 " pathEditMode="relative" rAng="0" ptsTypes="AA">
                                      <p:cBhvr>
                                        <p:cTn id="48" dur="500" fill="hold"/>
                                        <p:tgtEl>
                                          <p:spTgt spid="16"/>
                                        </p:tgtEl>
                                        <p:attrNameLst>
                                          <p:attrName>ppt_x</p:attrName>
                                          <p:attrName>ppt_y</p:attrName>
                                        </p:attrNameLst>
                                      </p:cBhvr>
                                      <p:rCtr x="0" y="-33"/>
                                    </p:animMotion>
                                  </p:childTnLst>
                                </p:cTn>
                              </p:par>
                              <p:par>
                                <p:cTn id="49" presetID="1" presetClass="entr" presetSubtype="0" fill="hold" grpId="1" nodeType="with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par>
                                <p:cTn id="51" presetID="0" presetClass="path" presetSubtype="0" accel="50000" decel="50000" fill="hold" grpId="0" nodeType="withEffect">
                                  <p:stCondLst>
                                    <p:cond delay="0"/>
                                  </p:stCondLst>
                                  <p:childTnLst>
                                    <p:animMotion origin="layout" path="M 3.33333E-6 8.29979E-6 L 0.01666 -0.36641 " pathEditMode="relative" ptsTypes="AA">
                                      <p:cBhvr>
                                        <p:cTn id="52" dur="500" fill="hold"/>
                                        <p:tgtEl>
                                          <p:spTgt spid="19"/>
                                        </p:tgtEl>
                                        <p:attrNameLst>
                                          <p:attrName>ppt_x</p:attrName>
                                          <p:attrName>ppt_y</p:attrName>
                                        </p:attrNameLst>
                                      </p:cBhvr>
                                    </p:animMotion>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grpId="3" nodeType="clickEffect">
                                  <p:stCondLst>
                                    <p:cond delay="0"/>
                                  </p:stCondLst>
                                  <p:childTnLst>
                                    <p:animEffect transition="out" filter="fade">
                                      <p:cBhvr>
                                        <p:cTn id="56" dur="500"/>
                                        <p:tgtEl>
                                          <p:spTgt spid="24"/>
                                        </p:tgtEl>
                                      </p:cBhvr>
                                    </p:animEffect>
                                    <p:set>
                                      <p:cBhvr>
                                        <p:cTn id="57" dur="1" fill="hold">
                                          <p:stCondLst>
                                            <p:cond delay="499"/>
                                          </p:stCondLst>
                                        </p:cTn>
                                        <p:tgtEl>
                                          <p:spTgt spid="24"/>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0" presetClass="path" presetSubtype="0" accel="50000" decel="50000" fill="hold" grpId="2" nodeType="clickEffect">
                                  <p:stCondLst>
                                    <p:cond delay="0"/>
                                  </p:stCondLst>
                                  <p:childTnLst>
                                    <p:animMotion origin="layout" path="M 0.01666 -0.36086 L -0.03334 -0.07217 " pathEditMode="relative" rAng="0" ptsTypes="AA">
                                      <p:cBhvr>
                                        <p:cTn id="61" dur="500" fill="hold"/>
                                        <p:tgtEl>
                                          <p:spTgt spid="19"/>
                                        </p:tgtEl>
                                        <p:attrNameLst>
                                          <p:attrName>ppt_x</p:attrName>
                                          <p:attrName>ppt_y</p:attrName>
                                        </p:attrNameLst>
                                      </p:cBhvr>
                                      <p:rCtr x="-25" y="144"/>
                                    </p:animMotion>
                                  </p:childTnLst>
                                </p:cTn>
                              </p:par>
                              <p:par>
                                <p:cTn id="62" presetID="0" presetClass="path" presetSubtype="0" accel="50000" decel="50000" fill="hold" grpId="3" nodeType="withEffect">
                                  <p:stCondLst>
                                    <p:cond delay="0"/>
                                  </p:stCondLst>
                                  <p:childTnLst>
                                    <p:animMotion origin="layout" path="M 0.08333 -0.40518 L 0.08333 -0.33857 " pathEditMode="relative" rAng="0" ptsTypes="AA">
                                      <p:cBhvr>
                                        <p:cTn id="63" dur="500" fill="hold"/>
                                        <p:tgtEl>
                                          <p:spTgt spid="17"/>
                                        </p:tgtEl>
                                        <p:attrNameLst>
                                          <p:attrName>ppt_x</p:attrName>
                                          <p:attrName>ppt_y</p:attrName>
                                        </p:attrNameLst>
                                      </p:cBhvr>
                                      <p:rCtr x="0" y="33"/>
                                    </p:animMotion>
                                  </p:childTnLst>
                                </p:cTn>
                              </p:par>
                              <p:par>
                                <p:cTn id="64" presetID="0" presetClass="path" presetSubtype="0" accel="50000" decel="50000" fill="hold" grpId="4" nodeType="withEffect">
                                  <p:stCondLst>
                                    <p:cond delay="0"/>
                                  </p:stCondLst>
                                  <p:childTnLst>
                                    <p:animMotion origin="layout" path="M 0.03333 -0.46079 L 0.03333 -0.39417 " pathEditMode="relative" rAng="0" ptsTypes="AA">
                                      <p:cBhvr>
                                        <p:cTn id="65" dur="500" fill="hold"/>
                                        <p:tgtEl>
                                          <p:spTgt spid="16"/>
                                        </p:tgtEl>
                                        <p:attrNameLst>
                                          <p:attrName>ppt_x</p:attrName>
                                          <p:attrName>ppt_y</p:attrName>
                                        </p:attrNameLst>
                                      </p:cBhvr>
                                      <p:rCtr x="0" y="33"/>
                                    </p:animMotion>
                                  </p:childTnLst>
                                </p:cTn>
                              </p:par>
                            </p:childTnLst>
                          </p:cTn>
                        </p:par>
                      </p:childTnLst>
                    </p:cTn>
                  </p:par>
                  <p:par>
                    <p:cTn id="66" fill="hold">
                      <p:stCondLst>
                        <p:cond delay="indefinite"/>
                      </p:stCondLst>
                      <p:childTnLst>
                        <p:par>
                          <p:cTn id="67" fill="hold">
                            <p:stCondLst>
                              <p:cond delay="0"/>
                            </p:stCondLst>
                            <p:childTnLst>
                              <p:par>
                                <p:cTn id="68" presetID="10" presetClass="exit" presetSubtype="0" fill="hold" grpId="4" nodeType="clickEffect">
                                  <p:stCondLst>
                                    <p:cond delay="0"/>
                                  </p:stCondLst>
                                  <p:childTnLst>
                                    <p:animEffect transition="out" filter="fade">
                                      <p:cBhvr>
                                        <p:cTn id="69" dur="500"/>
                                        <p:tgtEl>
                                          <p:spTgt spid="22"/>
                                        </p:tgtEl>
                                      </p:cBhvr>
                                    </p:animEffect>
                                    <p:set>
                                      <p:cBhvr>
                                        <p:cTn id="70" dur="1" fill="hold">
                                          <p:stCondLst>
                                            <p:cond delay="499"/>
                                          </p:stCondLst>
                                        </p:cTn>
                                        <p:tgtEl>
                                          <p:spTgt spid="22"/>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0" presetClass="path" presetSubtype="0" accel="50000" decel="50000" fill="hold" grpId="5" nodeType="clickEffect">
                                  <p:stCondLst>
                                    <p:cond delay="0"/>
                                  </p:stCondLst>
                                  <p:childTnLst>
                                    <p:animMotion origin="layout" path="M 0.03333 -0.39417 L 0.26667 -0.03886 " pathEditMode="relative" rAng="0" ptsTypes="AA">
                                      <p:cBhvr>
                                        <p:cTn id="74" dur="500" fill="hold"/>
                                        <p:tgtEl>
                                          <p:spTgt spid="16"/>
                                        </p:tgtEl>
                                        <p:attrNameLst>
                                          <p:attrName>ppt_x</p:attrName>
                                          <p:attrName>ppt_y</p:attrName>
                                        </p:attrNameLst>
                                      </p:cBhvr>
                                      <p:rCtr x="117" y="178"/>
                                    </p:animMotion>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0"/>
                                        </p:tgtEl>
                                        <p:attrNameLst>
                                          <p:attrName>style.visibility</p:attrName>
                                        </p:attrNameLst>
                                      </p:cBhvr>
                                      <p:to>
                                        <p:strVal val="visible"/>
                                      </p:to>
                                    </p:set>
                                  </p:childTnLst>
                                </p:cTn>
                              </p:par>
                              <p:par>
                                <p:cTn id="79" presetID="0" presetClass="path" presetSubtype="0" accel="50000" decel="50000" fill="hold" grpId="1" nodeType="withEffect">
                                  <p:stCondLst>
                                    <p:cond delay="0"/>
                                  </p:stCondLst>
                                  <p:childTnLst>
                                    <p:animMotion origin="layout" path="M 0 -1.60962E-6 L 0.01667 -0.28862 " pathEditMode="relative" rAng="0" ptsTypes="AA">
                                      <p:cBhvr>
                                        <p:cTn id="80" dur="500" fill="hold"/>
                                        <p:tgtEl>
                                          <p:spTgt spid="20"/>
                                        </p:tgtEl>
                                        <p:attrNameLst>
                                          <p:attrName>ppt_x</p:attrName>
                                          <p:attrName>ppt_y</p:attrName>
                                        </p:attrNameLst>
                                      </p:cBhvr>
                                      <p:rCtr x="8" y="-14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2" grpId="1" animBg="1"/>
      <p:bldP spid="22" grpId="2" animBg="1"/>
      <p:bldP spid="22" grpId="3" animBg="1"/>
      <p:bldP spid="22" grpId="4" animBg="1"/>
      <p:bldP spid="24" grpId="0" animBg="1"/>
      <p:bldP spid="24" grpId="1" animBg="1"/>
      <p:bldP spid="24" grpId="2" animBg="1"/>
      <p:bldP spid="24" grpId="3" animBg="1"/>
      <p:bldP spid="16" grpId="0" animBg="1"/>
      <p:bldP spid="16" grpId="1" animBg="1"/>
      <p:bldP spid="16" grpId="2" animBg="1"/>
      <p:bldP spid="16" grpId="3" animBg="1"/>
      <p:bldP spid="16" grpId="4" animBg="1"/>
      <p:bldP spid="16" grpId="5" animBg="1"/>
      <p:bldP spid="19" grpId="0" animBg="1"/>
      <p:bldP spid="19" grpId="1" animBg="1"/>
      <p:bldP spid="19" grpId="2" animBg="1"/>
      <p:bldP spid="17" grpId="0" animBg="1"/>
      <p:bldP spid="17" grpId="1" animBg="1"/>
      <p:bldP spid="17" grpId="2" animBg="1"/>
      <p:bldP spid="17" grpId="3" animBg="1"/>
      <p:bldP spid="20" grpId="0" animBg="1"/>
      <p:bldP spid="20"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esignEventTitleSlideImg.png"/>
          <p:cNvPicPr>
            <a:picLocks noChangeAspect="1"/>
          </p:cNvPicPr>
          <p:nvPr/>
        </p:nvPicPr>
        <p:blipFill>
          <a:blip r:embed="rId2" cstate="print"/>
          <a:stretch>
            <a:fillRect/>
          </a:stretch>
        </p:blipFill>
        <p:spPr>
          <a:xfrm>
            <a:off x="0" y="2571744"/>
            <a:ext cx="9144000" cy="3780500"/>
          </a:xfrm>
          <a:prstGeom prst="rect">
            <a:avLst/>
          </a:prstGeom>
        </p:spPr>
      </p:pic>
      <p:sp>
        <p:nvSpPr>
          <p:cNvPr id="2" name="Title 1"/>
          <p:cNvSpPr>
            <a:spLocks noGrp="1"/>
          </p:cNvSpPr>
          <p:nvPr>
            <p:ph type="title"/>
          </p:nvPr>
        </p:nvSpPr>
        <p:spPr/>
        <p:txBody>
          <a:bodyPr/>
          <a:lstStyle/>
          <a:p>
            <a:r>
              <a:rPr lang="en-GB" dirty="0" smtClean="0"/>
              <a:t>Demo Time	</a:t>
            </a:r>
            <a:endParaRPr lang="en-GB" dirty="0"/>
          </a:p>
        </p:txBody>
      </p:sp>
      <p:sp>
        <p:nvSpPr>
          <p:cNvPr id="3" name="Content Placeholder 2"/>
          <p:cNvSpPr>
            <a:spLocks noGrp="1"/>
          </p:cNvSpPr>
          <p:nvPr>
            <p:ph idx="1"/>
          </p:nvPr>
        </p:nvSpPr>
        <p:spPr>
          <a:xfrm>
            <a:off x="485804" y="785794"/>
            <a:ext cx="8229600" cy="4554551"/>
          </a:xfrm>
        </p:spPr>
        <p:txBody>
          <a:bodyPr>
            <a:normAutofit fontScale="85000" lnSpcReduction="20000"/>
          </a:bodyPr>
          <a:lstStyle/>
          <a:p>
            <a:pPr algn="ctr">
              <a:buNone/>
            </a:pPr>
            <a:endParaRPr lang="en-GB" sz="6500" dirty="0" smtClean="0"/>
          </a:p>
          <a:p>
            <a:pPr algn="ctr">
              <a:buNone/>
            </a:pPr>
            <a:r>
              <a:rPr lang="en-GB" sz="9300" dirty="0" smtClean="0"/>
              <a:t>“All Hail Murphy!”*</a:t>
            </a:r>
            <a:br>
              <a:rPr lang="en-GB" sz="9300" dirty="0" smtClean="0"/>
            </a:br>
            <a:r>
              <a:rPr lang="en-GB" dirty="0" smtClean="0"/>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endParaRPr lang="en-GB" sz="2000" dirty="0">
              <a:solidFill>
                <a:schemeClr val="bg1">
                  <a:lumMod val="50000"/>
                </a:schemeClr>
              </a:solidFill>
            </a:endParaRPr>
          </a:p>
        </p:txBody>
      </p:sp>
      <p:sp>
        <p:nvSpPr>
          <p:cNvPr id="5" name="Rectangle 4"/>
          <p:cNvSpPr/>
          <p:nvPr/>
        </p:nvSpPr>
        <p:spPr>
          <a:xfrm>
            <a:off x="4071934" y="6143644"/>
            <a:ext cx="4572000" cy="523220"/>
          </a:xfrm>
          <a:prstGeom prst="rect">
            <a:avLst/>
          </a:prstGeom>
        </p:spPr>
        <p:txBody>
          <a:bodyPr>
            <a:spAutoFit/>
          </a:bodyPr>
          <a:lstStyle/>
          <a:p>
            <a:pPr algn="r"/>
            <a:r>
              <a:rPr lang="en-GB" sz="1400" dirty="0" smtClean="0">
                <a:solidFill>
                  <a:schemeClr val="bg1">
                    <a:lumMod val="50000"/>
                  </a:schemeClr>
                </a:solidFill>
              </a:rPr>
              <a:t>* </a:t>
            </a:r>
            <a:r>
              <a:rPr lang="en-GB" sz="1400" dirty="0" smtClean="0">
                <a:solidFill>
                  <a:schemeClr val="bg1">
                    <a:lumMod val="50000"/>
                  </a:schemeClr>
                </a:solidFill>
              </a:rPr>
              <a:t>An </a:t>
            </a:r>
            <a:r>
              <a:rPr lang="en-GB" sz="1400" dirty="0" smtClean="0">
                <a:solidFill>
                  <a:schemeClr val="bg1">
                    <a:lumMod val="50000"/>
                  </a:schemeClr>
                </a:solidFill>
              </a:rPr>
              <a:t>appeasement for the mischievous</a:t>
            </a:r>
            <a:br>
              <a:rPr lang="en-GB" sz="1400" dirty="0" smtClean="0">
                <a:solidFill>
                  <a:schemeClr val="bg1">
                    <a:lumMod val="50000"/>
                  </a:schemeClr>
                </a:solidFill>
              </a:rPr>
            </a:br>
            <a:r>
              <a:rPr lang="en-GB" sz="1400" dirty="0" smtClean="0">
                <a:solidFill>
                  <a:schemeClr val="bg1">
                    <a:lumMod val="50000"/>
                  </a:schemeClr>
                </a:solidFill>
              </a:rPr>
              <a:t>demo gods.</a:t>
            </a:r>
            <a:endParaRPr lang="en-GB" sz="1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Easy wins with P/LINQ</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Uses TPL</a:t>
            </a:r>
          </a:p>
          <a:p>
            <a:r>
              <a:rPr lang="en-GB" dirty="0" err="1" smtClean="0"/>
              <a:t>IParallelEnumerable</a:t>
            </a:r>
            <a:r>
              <a:rPr lang="en-GB" dirty="0" smtClean="0"/>
              <a:t>&lt;T&gt;</a:t>
            </a:r>
          </a:p>
          <a:p>
            <a:r>
              <a:rPr lang="en-GB" dirty="0" err="1" smtClean="0"/>
              <a:t>Parallel.AsParallell</a:t>
            </a:r>
            <a:r>
              <a:rPr lang="en-GB" dirty="0" smtClean="0"/>
              <a:t>&lt;T&gt;</a:t>
            </a:r>
          </a:p>
          <a:p>
            <a:r>
              <a:rPr lang="en-GB" dirty="0" smtClean="0"/>
              <a:t>Migration to LINQ a good first step to parallelisation</a:t>
            </a:r>
          </a:p>
          <a:p>
            <a:r>
              <a:rPr lang="en-GB" dirty="0" smtClean="0"/>
              <a:t>Also </a:t>
            </a:r>
            <a:r>
              <a:rPr lang="en-GB" dirty="0" err="1" smtClean="0"/>
              <a:t>Parallel.Foreach</a:t>
            </a:r>
            <a:endParaRPr lang="en-GB" dirty="0" smtClean="0"/>
          </a:p>
          <a:p>
            <a:r>
              <a:rPr lang="en-GB" dirty="0" smtClean="0"/>
              <a:t>Choose carefully for best performance; but either is probably better than the alternatives.</a:t>
            </a:r>
          </a:p>
          <a:p>
            <a:r>
              <a:rPr lang="en-GB" dirty="0" smtClean="0"/>
              <a:t>Lots of knobs.</a:t>
            </a:r>
          </a:p>
          <a:p>
            <a:r>
              <a:rPr lang="en-GB" u="sng" dirty="0" smtClean="0">
                <a:solidFill>
                  <a:schemeClr val="accent6">
                    <a:lumMod val="75000"/>
                  </a:schemeClr>
                </a:solidFill>
              </a:rPr>
              <a:t>http://blogs.msdn.com/pfxteam/archive/2010/04/21/9997559.aspx</a:t>
            </a:r>
            <a:endParaRPr lang="en-GB" u="sng" dirty="0">
              <a:solidFill>
                <a:schemeClr val="accent6">
                  <a:lumMod val="75000"/>
                </a:schemeClr>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4348" y="1244632"/>
            <a:ext cx="7786742" cy="3970318"/>
          </a:xfrm>
          <a:prstGeom prst="rect">
            <a:avLst/>
          </a:prstGeom>
        </p:spPr>
        <p:txBody>
          <a:bodyPr wrap="square">
            <a:spAutoFit/>
          </a:bodyPr>
          <a:lstStyle/>
          <a:p>
            <a:r>
              <a:rPr lang="en-GB" dirty="0" smtClean="0"/>
              <a:t>public static </a:t>
            </a:r>
            <a:r>
              <a:rPr lang="en-GB" dirty="0" err="1" smtClean="0"/>
              <a:t>IEnumerable</a:t>
            </a:r>
            <a:r>
              <a:rPr lang="en-GB" dirty="0" smtClean="0"/>
              <a:t>&lt;T&gt; Zipping&lt;T&gt;(</a:t>
            </a:r>
            <a:r>
              <a:rPr lang="en-GB" dirty="0" err="1" smtClean="0"/>
              <a:t>IEnumerable</a:t>
            </a:r>
            <a:r>
              <a:rPr lang="en-GB" dirty="0" smtClean="0"/>
              <a:t>&lt;T&gt; a, </a:t>
            </a:r>
            <a:r>
              <a:rPr lang="en-GB" dirty="0" err="1" smtClean="0"/>
              <a:t>IEnumerable</a:t>
            </a:r>
            <a:r>
              <a:rPr lang="en-GB" dirty="0" smtClean="0"/>
              <a:t>&lt;T&gt; b) </a:t>
            </a:r>
          </a:p>
          <a:p>
            <a:r>
              <a:rPr lang="en-GB" dirty="0" smtClean="0"/>
              <a:t>{ </a:t>
            </a:r>
          </a:p>
          <a:p>
            <a:r>
              <a:rPr lang="en-GB" dirty="0" smtClean="0"/>
              <a:t>    return  </a:t>
            </a:r>
          </a:p>
          <a:p>
            <a:r>
              <a:rPr lang="en-GB" dirty="0" smtClean="0"/>
              <a:t>        a </a:t>
            </a:r>
          </a:p>
          <a:p>
            <a:r>
              <a:rPr lang="en-GB" dirty="0" smtClean="0"/>
              <a:t>        .</a:t>
            </a:r>
            <a:r>
              <a:rPr lang="en-GB" dirty="0" err="1" smtClean="0"/>
              <a:t>AsParallel</a:t>
            </a:r>
            <a:r>
              <a:rPr lang="en-GB" dirty="0" smtClean="0"/>
              <a:t>() </a:t>
            </a:r>
          </a:p>
          <a:p>
            <a:r>
              <a:rPr lang="en-GB" dirty="0" smtClean="0"/>
              <a:t>        .</a:t>
            </a:r>
            <a:r>
              <a:rPr lang="en-GB" dirty="0" err="1" smtClean="0"/>
              <a:t>AsOrdered</a:t>
            </a:r>
            <a:r>
              <a:rPr lang="en-GB" dirty="0" smtClean="0"/>
              <a:t>() </a:t>
            </a:r>
          </a:p>
          <a:p>
            <a:r>
              <a:rPr lang="en-GB" dirty="0" smtClean="0"/>
              <a:t>        .Select(element =&gt; </a:t>
            </a:r>
            <a:r>
              <a:rPr lang="en-GB" dirty="0" err="1" smtClean="0"/>
              <a:t>ExpensiveComputation</a:t>
            </a:r>
            <a:r>
              <a:rPr lang="en-GB" dirty="0" smtClean="0"/>
              <a:t>(element)) </a:t>
            </a:r>
          </a:p>
          <a:p>
            <a:r>
              <a:rPr lang="en-GB" dirty="0" smtClean="0"/>
              <a:t>        .Zip( </a:t>
            </a:r>
          </a:p>
          <a:p>
            <a:r>
              <a:rPr lang="en-GB" dirty="0" smtClean="0"/>
              <a:t>             b </a:t>
            </a:r>
          </a:p>
          <a:p>
            <a:r>
              <a:rPr lang="en-GB" dirty="0" smtClean="0"/>
              <a:t>             .</a:t>
            </a:r>
            <a:r>
              <a:rPr lang="en-GB" dirty="0" err="1" smtClean="0"/>
              <a:t>AsParallel</a:t>
            </a:r>
            <a:r>
              <a:rPr lang="en-GB" dirty="0" smtClean="0"/>
              <a:t>() </a:t>
            </a:r>
          </a:p>
          <a:p>
            <a:r>
              <a:rPr lang="en-GB" dirty="0" smtClean="0"/>
              <a:t>             .</a:t>
            </a:r>
            <a:r>
              <a:rPr lang="en-GB" dirty="0" err="1" smtClean="0"/>
              <a:t>AsOrdered</a:t>
            </a:r>
            <a:r>
              <a:rPr lang="en-GB" dirty="0" smtClean="0"/>
              <a:t>() </a:t>
            </a:r>
          </a:p>
          <a:p>
            <a:r>
              <a:rPr lang="en-GB" dirty="0" smtClean="0"/>
              <a:t>             .Select(element =&gt; </a:t>
            </a:r>
            <a:r>
              <a:rPr lang="en-GB" dirty="0" err="1" smtClean="0"/>
              <a:t>DifferentExpensiveComputation</a:t>
            </a:r>
            <a:r>
              <a:rPr lang="en-GB" dirty="0" smtClean="0"/>
              <a:t>(element)), </a:t>
            </a:r>
          </a:p>
          <a:p>
            <a:r>
              <a:rPr lang="en-GB" dirty="0" smtClean="0"/>
              <a:t>             (</a:t>
            </a:r>
            <a:r>
              <a:rPr lang="en-GB" dirty="0" err="1" smtClean="0"/>
              <a:t>a_element</a:t>
            </a:r>
            <a:r>
              <a:rPr lang="en-GB" dirty="0" smtClean="0"/>
              <a:t>, </a:t>
            </a:r>
            <a:r>
              <a:rPr lang="en-GB" dirty="0" err="1" smtClean="0"/>
              <a:t>b_element</a:t>
            </a:r>
            <a:r>
              <a:rPr lang="en-GB" dirty="0" smtClean="0"/>
              <a:t>) =&gt; Combine(</a:t>
            </a:r>
            <a:r>
              <a:rPr lang="en-GB" dirty="0" err="1" smtClean="0"/>
              <a:t>a_element,b_element</a:t>
            </a:r>
            <a:r>
              <a:rPr lang="en-GB" dirty="0" smtClean="0"/>
              <a:t>));     </a:t>
            </a:r>
          </a:p>
          <a:p>
            <a:r>
              <a:rPr lang="en-GB" dirty="0" smtClean="0"/>
              <a:t>} </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Moore’s </a:t>
            </a:r>
            <a:r>
              <a:rPr lang="en-GB" dirty="0" smtClean="0"/>
              <a:t>Law</a:t>
            </a:r>
            <a:br>
              <a:rPr lang="en-GB" dirty="0" smtClean="0"/>
            </a:br>
            <a:r>
              <a:rPr lang="en-GB" sz="1600" dirty="0" smtClean="0"/>
              <a:t>April 19 1965</a:t>
            </a:r>
            <a:endParaRPr lang="en-GB" sz="1600" dirty="0"/>
          </a:p>
        </p:txBody>
      </p:sp>
      <p:sp>
        <p:nvSpPr>
          <p:cNvPr id="3" name="Content Placeholder 2"/>
          <p:cNvSpPr>
            <a:spLocks noGrp="1"/>
          </p:cNvSpPr>
          <p:nvPr>
            <p:ph idx="1"/>
          </p:nvPr>
        </p:nvSpPr>
        <p:spPr/>
        <p:txBody>
          <a:bodyPr>
            <a:normAutofit/>
          </a:bodyPr>
          <a:lstStyle/>
          <a:p>
            <a:r>
              <a:rPr lang="en-GB" dirty="0" smtClean="0"/>
              <a:t>Transistor count and computing power double every 2* years for same cost.</a:t>
            </a:r>
          </a:p>
          <a:p>
            <a:r>
              <a:rPr lang="en-GB" sz="1800" dirty="0" smtClean="0"/>
              <a:t>Law#2</a:t>
            </a:r>
          </a:p>
          <a:p>
            <a:r>
              <a:rPr lang="en-GB" sz="1800" dirty="0" smtClean="0"/>
              <a:t>Manufacturing plant costs double at the same time.</a:t>
            </a:r>
          </a:p>
          <a:p>
            <a:endParaRPr lang="en-GB" dirty="0" smtClean="0"/>
          </a:p>
          <a:p>
            <a:r>
              <a:rPr lang="en-GB" sz="2400" u="sng" dirty="0" smtClean="0">
                <a:solidFill>
                  <a:schemeClr val="accent6">
                    <a:lumMod val="75000"/>
                  </a:schemeClr>
                </a:solidFill>
              </a:rPr>
              <a:t>http://www.wired.com/thisdayintech/tag/moores-law</a:t>
            </a:r>
            <a:r>
              <a:rPr lang="en-GB" sz="2400" u="sng" dirty="0" smtClean="0">
                <a:solidFill>
                  <a:schemeClr val="accent6">
                    <a:lumMod val="75000"/>
                  </a:schemeClr>
                </a:solidFill>
              </a:rPr>
              <a:t>/</a:t>
            </a:r>
          </a:p>
          <a:p>
            <a:endParaRPr lang="en-GB" sz="2400" dirty="0" smtClean="0"/>
          </a:p>
          <a:p>
            <a:r>
              <a:rPr lang="en-GB" sz="2400" u="sng" dirty="0" smtClean="0">
                <a:solidFill>
                  <a:schemeClr val="accent6">
                    <a:lumMod val="75000"/>
                  </a:schemeClr>
                </a:solidFill>
              </a:rPr>
              <a:t>ftp://</a:t>
            </a:r>
            <a:r>
              <a:rPr lang="en-GB" sz="2400" u="sng" dirty="0" smtClean="0">
                <a:solidFill>
                  <a:schemeClr val="accent6">
                    <a:lumMod val="75000"/>
                  </a:schemeClr>
                </a:solidFill>
              </a:rPr>
              <a:t>download.intel.com/museum/Moores_Law/Articles-Press_Releases/Gordon_Moore_1965_Article.pdf</a:t>
            </a:r>
            <a:endParaRPr lang="en-GB" sz="2400" u="sng" dirty="0" smtClean="0">
              <a:solidFill>
                <a:schemeClr val="accent6">
                  <a:lumMod val="75000"/>
                </a:schemeClr>
              </a:solidFill>
            </a:endParaRPr>
          </a:p>
        </p:txBody>
      </p:sp>
      <p:sp>
        <p:nvSpPr>
          <p:cNvPr id="4" name="Rectangle 3"/>
          <p:cNvSpPr/>
          <p:nvPr/>
        </p:nvSpPr>
        <p:spPr>
          <a:xfrm>
            <a:off x="6286512" y="5929330"/>
            <a:ext cx="2266454" cy="369332"/>
          </a:xfrm>
          <a:prstGeom prst="rect">
            <a:avLst/>
          </a:prstGeom>
        </p:spPr>
        <p:txBody>
          <a:bodyPr wrap="none">
            <a:spAutoFit/>
          </a:bodyPr>
          <a:lstStyle/>
          <a:p>
            <a:r>
              <a:rPr lang="en-GB" dirty="0" smtClean="0">
                <a:solidFill>
                  <a:schemeClr val="bg1">
                    <a:lumMod val="50000"/>
                  </a:schemeClr>
                </a:solidFill>
              </a:rPr>
              <a:t>* originally 18 months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42910" y="1357298"/>
            <a:ext cx="7929618" cy="3970318"/>
          </a:xfrm>
          <a:prstGeom prst="rect">
            <a:avLst/>
          </a:prstGeom>
        </p:spPr>
        <p:txBody>
          <a:bodyPr wrap="square">
            <a:spAutoFit/>
          </a:bodyPr>
          <a:lstStyle/>
          <a:p>
            <a:r>
              <a:rPr lang="en-GB" dirty="0" smtClean="0"/>
              <a:t>public static </a:t>
            </a:r>
            <a:r>
              <a:rPr lang="en-GB" dirty="0" err="1" smtClean="0"/>
              <a:t>IEnumerable</a:t>
            </a:r>
            <a:r>
              <a:rPr lang="en-GB" dirty="0" smtClean="0"/>
              <a:t>&lt;T&gt; Zipping&lt;T&gt;(</a:t>
            </a:r>
            <a:r>
              <a:rPr lang="en-GB" dirty="0" err="1" smtClean="0"/>
              <a:t>IEnumerable</a:t>
            </a:r>
            <a:r>
              <a:rPr lang="en-GB" dirty="0" smtClean="0"/>
              <a:t>&lt;T&gt; a, </a:t>
            </a:r>
            <a:r>
              <a:rPr lang="en-GB" dirty="0" err="1" smtClean="0"/>
              <a:t>IEnumerable</a:t>
            </a:r>
            <a:r>
              <a:rPr lang="en-GB" dirty="0" smtClean="0"/>
              <a:t>&lt;T&gt; b) </a:t>
            </a:r>
          </a:p>
          <a:p>
            <a:r>
              <a:rPr lang="en-GB" dirty="0" smtClean="0"/>
              <a:t>{ </a:t>
            </a:r>
          </a:p>
          <a:p>
            <a:r>
              <a:rPr lang="en-GB" dirty="0" smtClean="0"/>
              <a:t>    </a:t>
            </a:r>
            <a:r>
              <a:rPr lang="en-GB" dirty="0" err="1" smtClean="0"/>
              <a:t>var</a:t>
            </a:r>
            <a:r>
              <a:rPr lang="en-GB" dirty="0" smtClean="0"/>
              <a:t> </a:t>
            </a:r>
            <a:r>
              <a:rPr lang="en-GB" dirty="0" err="1" smtClean="0"/>
              <a:t>numElements</a:t>
            </a:r>
            <a:r>
              <a:rPr lang="en-GB" dirty="0" smtClean="0"/>
              <a:t> = </a:t>
            </a:r>
            <a:r>
              <a:rPr lang="en-GB" dirty="0" err="1" smtClean="0"/>
              <a:t>Math.Min</a:t>
            </a:r>
            <a:r>
              <a:rPr lang="en-GB" dirty="0" smtClean="0"/>
              <a:t>(</a:t>
            </a:r>
            <a:r>
              <a:rPr lang="en-GB" dirty="0" err="1" smtClean="0"/>
              <a:t>a.Count</a:t>
            </a:r>
            <a:r>
              <a:rPr lang="en-GB" dirty="0" smtClean="0"/>
              <a:t>(), </a:t>
            </a:r>
            <a:r>
              <a:rPr lang="en-GB" dirty="0" err="1" smtClean="0"/>
              <a:t>b.Count</a:t>
            </a:r>
            <a:r>
              <a:rPr lang="en-GB" dirty="0" smtClean="0"/>
              <a:t>()); </a:t>
            </a:r>
          </a:p>
          <a:p>
            <a:r>
              <a:rPr lang="en-GB" dirty="0" smtClean="0"/>
              <a:t>    </a:t>
            </a:r>
            <a:r>
              <a:rPr lang="en-GB" dirty="0" err="1" smtClean="0"/>
              <a:t>var</a:t>
            </a:r>
            <a:r>
              <a:rPr lang="en-GB" dirty="0" smtClean="0"/>
              <a:t> result = new T[</a:t>
            </a:r>
            <a:r>
              <a:rPr lang="en-GB" dirty="0" err="1" smtClean="0"/>
              <a:t>numElements</a:t>
            </a:r>
            <a:r>
              <a:rPr lang="en-GB" dirty="0" smtClean="0"/>
              <a:t>]; </a:t>
            </a:r>
          </a:p>
          <a:p>
            <a:r>
              <a:rPr lang="en-GB" dirty="0" smtClean="0"/>
              <a:t>    </a:t>
            </a:r>
            <a:r>
              <a:rPr lang="en-GB" dirty="0" err="1" smtClean="0"/>
              <a:t>Parallel.ForEach</a:t>
            </a:r>
            <a:r>
              <a:rPr lang="en-GB" dirty="0" smtClean="0"/>
              <a:t>(a, </a:t>
            </a:r>
          </a:p>
          <a:p>
            <a:r>
              <a:rPr lang="en-GB" dirty="0" smtClean="0"/>
              <a:t>        (element, </a:t>
            </a:r>
            <a:r>
              <a:rPr lang="en-GB" dirty="0" err="1" smtClean="0"/>
              <a:t>loopstate</a:t>
            </a:r>
            <a:r>
              <a:rPr lang="en-GB" dirty="0" smtClean="0"/>
              <a:t>, index) =&gt; </a:t>
            </a:r>
          </a:p>
          <a:p>
            <a:r>
              <a:rPr lang="en-GB" dirty="0" smtClean="0"/>
              <a:t>        { </a:t>
            </a:r>
          </a:p>
          <a:p>
            <a:r>
              <a:rPr lang="en-GB" dirty="0" smtClean="0"/>
              <a:t>            </a:t>
            </a:r>
            <a:r>
              <a:rPr lang="en-GB" dirty="0" err="1" smtClean="0"/>
              <a:t>var</a:t>
            </a:r>
            <a:r>
              <a:rPr lang="en-GB" dirty="0" smtClean="0"/>
              <a:t> </a:t>
            </a:r>
            <a:r>
              <a:rPr lang="en-GB" dirty="0" err="1" smtClean="0"/>
              <a:t>a_element</a:t>
            </a:r>
            <a:r>
              <a:rPr lang="en-GB" dirty="0" smtClean="0"/>
              <a:t> = </a:t>
            </a:r>
            <a:r>
              <a:rPr lang="en-GB" dirty="0" err="1" smtClean="0"/>
              <a:t>ExpensiveComputation</a:t>
            </a:r>
            <a:r>
              <a:rPr lang="en-GB" dirty="0" smtClean="0"/>
              <a:t>(element); </a:t>
            </a:r>
          </a:p>
          <a:p>
            <a:r>
              <a:rPr lang="en-GB" dirty="0" smtClean="0"/>
              <a:t>            </a:t>
            </a:r>
            <a:r>
              <a:rPr lang="en-GB" dirty="0" err="1" smtClean="0"/>
              <a:t>var</a:t>
            </a:r>
            <a:r>
              <a:rPr lang="en-GB" dirty="0" smtClean="0"/>
              <a:t> </a:t>
            </a:r>
            <a:r>
              <a:rPr lang="en-GB" dirty="0" err="1" smtClean="0"/>
              <a:t>b_element</a:t>
            </a:r>
            <a:r>
              <a:rPr lang="en-GB" dirty="0" smtClean="0"/>
              <a:t> = </a:t>
            </a:r>
            <a:r>
              <a:rPr lang="en-GB" dirty="0" err="1" smtClean="0"/>
              <a:t>DifferentExpensiveComputation</a:t>
            </a:r>
            <a:r>
              <a:rPr lang="en-GB" dirty="0" smtClean="0"/>
              <a:t>(</a:t>
            </a:r>
            <a:r>
              <a:rPr lang="en-GB" dirty="0" err="1" smtClean="0"/>
              <a:t>b.ElementAt</a:t>
            </a:r>
            <a:r>
              <a:rPr lang="en-GB" dirty="0" smtClean="0"/>
              <a:t>(index)); </a:t>
            </a:r>
          </a:p>
          <a:p>
            <a:r>
              <a:rPr lang="en-GB" dirty="0" smtClean="0"/>
              <a:t>            result[index] = Combine(</a:t>
            </a:r>
            <a:r>
              <a:rPr lang="en-GB" dirty="0" err="1" smtClean="0"/>
              <a:t>a_element</a:t>
            </a:r>
            <a:r>
              <a:rPr lang="en-GB" dirty="0" smtClean="0"/>
              <a:t>, </a:t>
            </a:r>
            <a:r>
              <a:rPr lang="en-GB" dirty="0" err="1" smtClean="0"/>
              <a:t>b_element</a:t>
            </a:r>
            <a:r>
              <a:rPr lang="en-GB" dirty="0" smtClean="0"/>
              <a:t>); </a:t>
            </a:r>
          </a:p>
          <a:p>
            <a:r>
              <a:rPr lang="en-GB" dirty="0" smtClean="0"/>
              <a:t> </a:t>
            </a:r>
          </a:p>
          <a:p>
            <a:r>
              <a:rPr lang="en-GB" dirty="0" smtClean="0"/>
              <a:t>        }); </a:t>
            </a:r>
          </a:p>
          <a:p>
            <a:r>
              <a:rPr lang="en-GB" dirty="0" smtClean="0"/>
              <a:t>    return result; </a:t>
            </a:r>
          </a:p>
          <a:p>
            <a:r>
              <a:rPr lang="en-GB" dirty="0" smtClean="0"/>
              <a:t>} </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TPL - Task is Your New Best Friend</a:t>
            </a:r>
            <a:endParaRPr lang="en-US" dirty="0"/>
          </a:p>
        </p:txBody>
      </p:sp>
      <p:sp>
        <p:nvSpPr>
          <p:cNvPr id="3" name="Content Placeholder 2"/>
          <p:cNvSpPr>
            <a:spLocks noGrp="1"/>
          </p:cNvSpPr>
          <p:nvPr>
            <p:ph idx="1"/>
          </p:nvPr>
        </p:nvSpPr>
        <p:spPr>
          <a:xfrm>
            <a:off x="381000" y="1447799"/>
            <a:ext cx="8382000" cy="4903382"/>
          </a:xfrm>
        </p:spPr>
        <p:txBody>
          <a:bodyPr>
            <a:normAutofit lnSpcReduction="10000"/>
          </a:bodyPr>
          <a:lstStyle/>
          <a:p>
            <a:r>
              <a:rPr lang="en-US" dirty="0" err="1" smtClean="0"/>
              <a:t>ThreadPool.QueueUserWorkItem</a:t>
            </a:r>
            <a:endParaRPr lang="en-US" dirty="0" smtClean="0"/>
          </a:p>
          <a:p>
            <a:pPr lvl="1"/>
            <a:r>
              <a:rPr lang="en-US" dirty="0" smtClean="0"/>
              <a:t>Great for fire-and-forget</a:t>
            </a:r>
          </a:p>
          <a:p>
            <a:pPr lvl="1"/>
            <a:r>
              <a:rPr lang="en-US" dirty="0" smtClean="0"/>
              <a:t>But what about…</a:t>
            </a:r>
          </a:p>
          <a:p>
            <a:pPr lvl="2"/>
            <a:r>
              <a:rPr lang="en-US" dirty="0" smtClean="0"/>
              <a:t>Waiting</a:t>
            </a:r>
          </a:p>
          <a:p>
            <a:pPr lvl="2"/>
            <a:r>
              <a:rPr lang="en-US" dirty="0" smtClean="0"/>
              <a:t>Canceling</a:t>
            </a:r>
          </a:p>
          <a:p>
            <a:pPr lvl="2"/>
            <a:r>
              <a:rPr lang="en-US" dirty="0" smtClean="0"/>
              <a:t>Continuing</a:t>
            </a:r>
          </a:p>
          <a:p>
            <a:pPr lvl="2"/>
            <a:r>
              <a:rPr lang="en-US" dirty="0" smtClean="0"/>
              <a:t>Composing</a:t>
            </a:r>
          </a:p>
          <a:p>
            <a:pPr lvl="2"/>
            <a:r>
              <a:rPr lang="en-US" dirty="0" smtClean="0"/>
              <a:t>Exceptions</a:t>
            </a:r>
          </a:p>
          <a:p>
            <a:pPr lvl="2"/>
            <a:r>
              <a:rPr lang="en-US" dirty="0" smtClean="0"/>
              <a:t>Dataflow</a:t>
            </a:r>
          </a:p>
          <a:p>
            <a:pPr lvl="2"/>
            <a:r>
              <a:rPr lang="en-US" dirty="0" smtClean="0"/>
              <a:t>Debugging</a:t>
            </a:r>
          </a:p>
          <a:p>
            <a:pPr lvl="2"/>
            <a:r>
              <a:rPr lang="en-US" dirty="0" smtClean="0"/>
              <a:t>…</a:t>
            </a:r>
          </a:p>
        </p:txBody>
      </p:sp>
    </p:spTree>
    <p:extLst>
      <p:ext uri="{BB962C8B-B14F-4D97-AF65-F5344CB8AC3E}">
        <p14:creationId xmlns:p14="http://schemas.microsoft.com/office/powerpoint/2010/main" xmlns="" val="187904610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1143000"/>
          </a:xfrm>
        </p:spPr>
        <p:txBody>
          <a:bodyPr/>
          <a:lstStyle/>
          <a:p>
            <a:r>
              <a:rPr lang="en-GB" dirty="0" smtClean="0"/>
              <a:t>Demo Time	</a:t>
            </a:r>
            <a:endParaRPr lang="en-GB" dirty="0"/>
          </a:p>
        </p:txBody>
      </p:sp>
      <p:pic>
        <p:nvPicPr>
          <p:cNvPr id="5" name="Picture 4" descr="barryDemo.png"/>
          <p:cNvPicPr>
            <a:picLocks noChangeAspect="1"/>
          </p:cNvPicPr>
          <p:nvPr/>
        </p:nvPicPr>
        <p:blipFill>
          <a:blip r:embed="rId2" cstate="print"/>
          <a:stretch>
            <a:fillRect/>
          </a:stretch>
        </p:blipFill>
        <p:spPr>
          <a:xfrm>
            <a:off x="1052512" y="509609"/>
            <a:ext cx="7038975" cy="5991225"/>
          </a:xfrm>
          <a:prstGeom prst="rect">
            <a:avLst/>
          </a:prstGeom>
        </p:spPr>
      </p:pic>
      <p:sp>
        <p:nvSpPr>
          <p:cNvPr id="7" name="Content Placeholder 6"/>
          <p:cNvSpPr>
            <a:spLocks noGrp="1"/>
          </p:cNvSpPr>
          <p:nvPr>
            <p:ph idx="1"/>
          </p:nvPr>
        </p:nvSpPr>
        <p:spPr/>
        <p:txBody>
          <a:bodyPr/>
          <a:lstStyle/>
          <a:p>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smtClean="0"/>
              <a:t>IObserver</a:t>
            </a:r>
            <a:r>
              <a:rPr lang="en-GB" dirty="0" smtClean="0"/>
              <a:t>&lt;T&gt;,</a:t>
            </a:r>
            <a:r>
              <a:rPr lang="en-GB" dirty="0" err="1" smtClean="0"/>
              <a:t>IObservable</a:t>
            </a:r>
            <a:r>
              <a:rPr lang="en-GB" dirty="0" smtClean="0"/>
              <a:t>&lt;T&gt;</a:t>
            </a:r>
            <a:endParaRPr lang="en-GB" dirty="0"/>
          </a:p>
        </p:txBody>
      </p:sp>
      <p:sp>
        <p:nvSpPr>
          <p:cNvPr id="3" name="Content Placeholder 2"/>
          <p:cNvSpPr>
            <a:spLocks noGrp="1"/>
          </p:cNvSpPr>
          <p:nvPr>
            <p:ph idx="1"/>
          </p:nvPr>
        </p:nvSpPr>
        <p:spPr/>
        <p:txBody>
          <a:bodyPr>
            <a:normAutofit fontScale="92500"/>
          </a:bodyPr>
          <a:lstStyle/>
          <a:p>
            <a:r>
              <a:rPr lang="en-GB" dirty="0" smtClean="0"/>
              <a:t>Part of the Rx Reactive Framework</a:t>
            </a:r>
          </a:p>
          <a:p>
            <a:r>
              <a:rPr lang="en-GB" dirty="0" smtClean="0"/>
              <a:t>Duality of </a:t>
            </a:r>
            <a:r>
              <a:rPr lang="en-GB" dirty="0" err="1" smtClean="0"/>
              <a:t>IEnumerable</a:t>
            </a:r>
            <a:r>
              <a:rPr lang="en-GB" dirty="0" smtClean="0"/>
              <a:t>&lt;T&gt;; </a:t>
            </a:r>
            <a:r>
              <a:rPr lang="en-GB" dirty="0" err="1" smtClean="0"/>
              <a:t>ie</a:t>
            </a:r>
            <a:r>
              <a:rPr lang="en-GB" dirty="0" smtClean="0"/>
              <a:t>. Push versus pull</a:t>
            </a:r>
          </a:p>
          <a:p>
            <a:r>
              <a:rPr lang="en-GB" dirty="0" smtClean="0"/>
              <a:t>Good for replacing events; Asynchronous I/O Programming</a:t>
            </a:r>
          </a:p>
          <a:p>
            <a:r>
              <a:rPr lang="en-GB" dirty="0" smtClean="0"/>
              <a:t>Used in </a:t>
            </a:r>
            <a:r>
              <a:rPr lang="en-GB" dirty="0" err="1" smtClean="0"/>
              <a:t>Sliverlight</a:t>
            </a:r>
            <a:r>
              <a:rPr lang="en-GB" dirty="0" smtClean="0"/>
              <a:t> Toolkit for Unit Test</a:t>
            </a:r>
          </a:p>
          <a:p>
            <a:r>
              <a:rPr lang="en-GB" dirty="0" smtClean="0"/>
              <a:t>See “</a:t>
            </a:r>
            <a:r>
              <a:rPr lang="en-GB" dirty="0" err="1" smtClean="0"/>
              <a:t>BurningMonk”’s</a:t>
            </a:r>
            <a:r>
              <a:rPr lang="en-GB" dirty="0" smtClean="0"/>
              <a:t> article on Drag and Drop and </a:t>
            </a:r>
            <a:r>
              <a:rPr lang="en-GB" dirty="0" err="1" smtClean="0"/>
              <a:t>Iobservable</a:t>
            </a:r>
            <a:r>
              <a:rPr lang="en-GB" dirty="0" smtClean="0"/>
              <a:t>&lt;T&gt;.</a:t>
            </a:r>
          </a:p>
          <a:p>
            <a:r>
              <a:rPr lang="en-GB" dirty="0" err="1" smtClean="0"/>
              <a:t>cf</a:t>
            </a:r>
            <a:r>
              <a:rPr lang="en-GB" dirty="0" smtClean="0"/>
              <a:t>: </a:t>
            </a:r>
            <a:r>
              <a:rPr lang="en-GB" dirty="0" err="1" smtClean="0"/>
              <a:t>ProducerConsumer</a:t>
            </a: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Code Show and Tell</a:t>
            </a:r>
            <a:endParaRPr lang="en-GB" dirty="0"/>
          </a:p>
        </p:txBody>
      </p:sp>
      <p:sp>
        <p:nvSpPr>
          <p:cNvPr id="3" name="Content Placeholder 2"/>
          <p:cNvSpPr>
            <a:spLocks noGrp="1"/>
          </p:cNvSpPr>
          <p:nvPr>
            <p:ph idx="1"/>
          </p:nvPr>
        </p:nvSpPr>
        <p:spPr>
          <a:xfrm>
            <a:off x="5357818" y="4260887"/>
            <a:ext cx="3143272" cy="1597005"/>
          </a:xfrm>
        </p:spPr>
        <p:txBody>
          <a:bodyPr/>
          <a:lstStyle/>
          <a:p>
            <a:r>
              <a:rPr lang="en-GB" dirty="0" smtClean="0"/>
              <a:t>GPS </a:t>
            </a:r>
            <a:r>
              <a:rPr lang="en-GB" dirty="0" smtClean="0"/>
              <a:t>Example</a:t>
            </a:r>
            <a:br>
              <a:rPr lang="en-GB" dirty="0" smtClean="0"/>
            </a:br>
            <a:r>
              <a:rPr lang="en-GB" dirty="0" smtClean="0"/>
              <a:t>form </a:t>
            </a:r>
            <a:r>
              <a:rPr lang="en-GB" dirty="0" smtClean="0"/>
              <a:t>MSDN</a:t>
            </a:r>
            <a:endParaRPr lang="en-GB" dirty="0"/>
          </a:p>
        </p:txBody>
      </p:sp>
      <p:pic>
        <p:nvPicPr>
          <p:cNvPr id="4" name="Picture 3" descr="barryDemo.png"/>
          <p:cNvPicPr>
            <a:picLocks noChangeAspect="1"/>
          </p:cNvPicPr>
          <p:nvPr/>
        </p:nvPicPr>
        <p:blipFill>
          <a:blip r:embed="rId2" cstate="print"/>
          <a:stretch>
            <a:fillRect/>
          </a:stretch>
        </p:blipFill>
        <p:spPr>
          <a:xfrm>
            <a:off x="1052512" y="509609"/>
            <a:ext cx="7038975" cy="5991225"/>
          </a:xfrm>
          <a:prstGeom prst="rect">
            <a:avLst/>
          </a:prstGeo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553998"/>
          </a:xfrm>
        </p:spPr>
        <p:txBody>
          <a:bodyPr>
            <a:normAutofit fontScale="90000"/>
          </a:bodyPr>
          <a:lstStyle/>
          <a:p>
            <a:r>
              <a:rPr dirty="0" smtClean="0"/>
              <a:t>New Sync Primitives in .NET 4</a:t>
            </a:r>
            <a:endParaRPr lang="en-US" dirty="0"/>
          </a:p>
        </p:txBody>
      </p:sp>
      <p:sp>
        <p:nvSpPr>
          <p:cNvPr id="3" name="Text Placeholder 2"/>
          <p:cNvSpPr>
            <a:spLocks noGrp="1"/>
          </p:cNvSpPr>
          <p:nvPr>
            <p:ph type="body" sz="quarter" idx="10"/>
          </p:nvPr>
        </p:nvSpPr>
        <p:spPr>
          <a:xfrm>
            <a:off x="381000" y="2209800"/>
            <a:ext cx="8610600" cy="4114800"/>
          </a:xfrm>
        </p:spPr>
        <p:txBody>
          <a:bodyPr wrap="square" numCol="2" spcCol="182880">
            <a:normAutofit fontScale="92500" lnSpcReduction="20000"/>
          </a:bodyPr>
          <a:lstStyle/>
          <a:p>
            <a:r>
              <a:rPr lang="en-US" sz="1800" dirty="0" smtClean="0">
                <a:solidFill>
                  <a:schemeClr val="accent1"/>
                </a:solidFill>
              </a:rPr>
              <a:t>Thread-safe, scalable collections</a:t>
            </a:r>
          </a:p>
          <a:p>
            <a:pPr lvl="1"/>
            <a:r>
              <a:rPr lang="en-US" sz="1600" dirty="0" err="1" smtClean="0"/>
              <a:t>IProducerConsumerCollection</a:t>
            </a:r>
            <a:r>
              <a:rPr lang="en-US" sz="1600" dirty="0" smtClean="0"/>
              <a:t>&lt;T&gt;</a:t>
            </a:r>
            <a:endParaRPr lang="en-US" sz="1400" dirty="0" smtClean="0"/>
          </a:p>
          <a:p>
            <a:pPr lvl="2"/>
            <a:r>
              <a:rPr lang="en-US" sz="1400" dirty="0" err="1" smtClean="0"/>
              <a:t>ConcurrentQueue</a:t>
            </a:r>
            <a:r>
              <a:rPr lang="en-US" sz="1400" dirty="0" smtClean="0"/>
              <a:t>&lt;T&gt;</a:t>
            </a:r>
          </a:p>
          <a:p>
            <a:pPr lvl="2"/>
            <a:r>
              <a:rPr lang="en-US" sz="1400" dirty="0" err="1" smtClean="0"/>
              <a:t>ConcurrentStack</a:t>
            </a:r>
            <a:r>
              <a:rPr lang="en-US" sz="1400" dirty="0" smtClean="0"/>
              <a:t>&lt;T&gt;</a:t>
            </a:r>
          </a:p>
          <a:p>
            <a:pPr lvl="2"/>
            <a:r>
              <a:rPr lang="en-US" sz="1400" dirty="0" err="1"/>
              <a:t>ConcurrentBag</a:t>
            </a:r>
            <a:r>
              <a:rPr lang="en-US" sz="1400" dirty="0"/>
              <a:t>&lt;T&gt;</a:t>
            </a:r>
            <a:endParaRPr lang="en-US" sz="1400" dirty="0" smtClean="0"/>
          </a:p>
          <a:p>
            <a:pPr lvl="1"/>
            <a:r>
              <a:rPr lang="en-US" sz="1600" dirty="0" err="1" smtClean="0"/>
              <a:t>ConcurrentDictionary</a:t>
            </a:r>
            <a:r>
              <a:rPr lang="en-US" sz="1600" dirty="0" smtClean="0"/>
              <a:t>&lt;</a:t>
            </a:r>
            <a:r>
              <a:rPr lang="en-US" sz="1600" dirty="0" err="1" smtClean="0"/>
              <a:t>TKey,TValue</a:t>
            </a:r>
            <a:r>
              <a:rPr lang="en-US" sz="1600" dirty="0" smtClean="0"/>
              <a:t>&gt;</a:t>
            </a:r>
          </a:p>
          <a:p>
            <a:pPr lvl="1"/>
            <a:endParaRPr lang="en-US" sz="1600" dirty="0" smtClean="0"/>
          </a:p>
          <a:p>
            <a:r>
              <a:rPr lang="en-US" sz="1800" dirty="0" smtClean="0">
                <a:solidFill>
                  <a:schemeClr val="accent1"/>
                </a:solidFill>
              </a:rPr>
              <a:t>Phases and work exchange</a:t>
            </a:r>
          </a:p>
          <a:p>
            <a:pPr lvl="1"/>
            <a:r>
              <a:rPr lang="en-US" sz="1600" dirty="0"/>
              <a:t>Barrier </a:t>
            </a:r>
          </a:p>
          <a:p>
            <a:pPr lvl="1"/>
            <a:r>
              <a:rPr lang="en-US" sz="1600" dirty="0" err="1" smtClean="0"/>
              <a:t>BlockingCollection</a:t>
            </a:r>
            <a:r>
              <a:rPr lang="en-US" sz="1600" dirty="0" smtClean="0"/>
              <a:t>&lt;T</a:t>
            </a:r>
            <a:r>
              <a:rPr lang="en-US" sz="1600" dirty="0"/>
              <a:t>&gt;</a:t>
            </a:r>
          </a:p>
          <a:p>
            <a:pPr lvl="1"/>
            <a:r>
              <a:rPr lang="en-US" sz="1600" dirty="0" err="1"/>
              <a:t>CountdownEvent</a:t>
            </a:r>
            <a:r>
              <a:rPr lang="en-US" sz="1600" dirty="0"/>
              <a:t> </a:t>
            </a:r>
          </a:p>
          <a:p>
            <a:pPr marL="460375" lvl="1" indent="0">
              <a:buNone/>
            </a:pPr>
            <a:endParaRPr lang="en-US" sz="1600" dirty="0" smtClean="0"/>
          </a:p>
          <a:p>
            <a:r>
              <a:rPr lang="en-US" sz="1800" dirty="0">
                <a:solidFill>
                  <a:schemeClr val="accent1"/>
                </a:solidFill>
              </a:rPr>
              <a:t>Partitioning</a:t>
            </a:r>
          </a:p>
          <a:p>
            <a:pPr lvl="1"/>
            <a:r>
              <a:rPr lang="en-US" sz="1600" dirty="0" smtClean="0"/>
              <a:t>{Orderable}</a:t>
            </a:r>
            <a:r>
              <a:rPr lang="en-US" sz="1600" dirty="0" err="1" smtClean="0"/>
              <a:t>Partitioner</a:t>
            </a:r>
            <a:r>
              <a:rPr lang="en-US" sz="1600" dirty="0" smtClean="0"/>
              <a:t>&lt;T&gt;</a:t>
            </a:r>
          </a:p>
          <a:p>
            <a:pPr lvl="2"/>
            <a:r>
              <a:rPr lang="en-US" sz="1400" dirty="0" err="1" smtClean="0"/>
              <a:t>Partitioner.Create</a:t>
            </a:r>
            <a:endParaRPr lang="en-US" sz="1400" dirty="0" smtClean="0"/>
          </a:p>
          <a:p>
            <a:endParaRPr lang="en-US" sz="1600" dirty="0" smtClean="0">
              <a:solidFill>
                <a:schemeClr val="accent1"/>
              </a:solidFill>
            </a:endParaRPr>
          </a:p>
          <a:p>
            <a:r>
              <a:rPr lang="en-US" sz="1800" dirty="0" smtClean="0">
                <a:solidFill>
                  <a:schemeClr val="accent1"/>
                </a:solidFill>
              </a:rPr>
              <a:t>Exception handling</a:t>
            </a:r>
          </a:p>
          <a:p>
            <a:pPr lvl="1"/>
            <a:r>
              <a:rPr lang="en-US" sz="1600" dirty="0" err="1" smtClean="0"/>
              <a:t>AggregateException</a:t>
            </a:r>
            <a:endParaRPr lang="en-US" sz="1600" dirty="0" smtClean="0"/>
          </a:p>
          <a:p>
            <a:r>
              <a:rPr lang="en-US" sz="1800" dirty="0" smtClean="0">
                <a:solidFill>
                  <a:schemeClr val="accent1"/>
                </a:solidFill>
              </a:rPr>
              <a:t>Initialization</a:t>
            </a:r>
          </a:p>
          <a:p>
            <a:pPr lvl="1"/>
            <a:r>
              <a:rPr lang="en-US" sz="1600" dirty="0" smtClean="0"/>
              <a:t>Lazy&lt;T&gt;</a:t>
            </a:r>
          </a:p>
          <a:p>
            <a:pPr lvl="2"/>
            <a:r>
              <a:rPr lang="en-US" sz="1400" dirty="0" err="1" smtClean="0"/>
              <a:t>LazyInitializer.EnsureInitialized</a:t>
            </a:r>
            <a:r>
              <a:rPr lang="en-US" sz="1400" dirty="0" smtClean="0"/>
              <a:t>&lt;T&gt;</a:t>
            </a:r>
            <a:endParaRPr lang="en-US" sz="1200" dirty="0" smtClean="0"/>
          </a:p>
          <a:p>
            <a:pPr lvl="1"/>
            <a:r>
              <a:rPr lang="en-US" sz="1600" dirty="0" err="1" smtClean="0"/>
              <a:t>ThreadLocal</a:t>
            </a:r>
            <a:r>
              <a:rPr lang="en-US" sz="1600" dirty="0" smtClean="0"/>
              <a:t>&lt;T&gt;</a:t>
            </a:r>
          </a:p>
          <a:p>
            <a:pPr lvl="1"/>
            <a:endParaRPr lang="en-US" sz="1600" dirty="0" smtClean="0"/>
          </a:p>
          <a:p>
            <a:r>
              <a:rPr lang="en-US" sz="1800" dirty="0" smtClean="0">
                <a:solidFill>
                  <a:schemeClr val="accent1"/>
                </a:solidFill>
              </a:rPr>
              <a:t>Locks</a:t>
            </a:r>
          </a:p>
          <a:p>
            <a:pPr lvl="1"/>
            <a:r>
              <a:rPr lang="en-US" sz="1600" dirty="0" err="1" smtClean="0"/>
              <a:t>ManualResetEventSlim</a:t>
            </a:r>
            <a:endParaRPr lang="en-US" sz="1600" dirty="0" smtClean="0"/>
          </a:p>
          <a:p>
            <a:pPr lvl="1"/>
            <a:r>
              <a:rPr lang="en-US" sz="1600" dirty="0" err="1" smtClean="0"/>
              <a:t>SemaphoreSlim</a:t>
            </a:r>
            <a:endParaRPr lang="en-US" sz="1600" dirty="0" smtClean="0"/>
          </a:p>
          <a:p>
            <a:pPr lvl="1"/>
            <a:r>
              <a:rPr lang="en-US" sz="1600" dirty="0" err="1" smtClean="0"/>
              <a:t>SpinLock</a:t>
            </a:r>
            <a:endParaRPr lang="en-US" sz="1600" dirty="0" smtClean="0"/>
          </a:p>
          <a:p>
            <a:pPr lvl="1"/>
            <a:r>
              <a:rPr lang="en-US" sz="1600" dirty="0" err="1" smtClean="0"/>
              <a:t>SpinWait</a:t>
            </a:r>
            <a:endParaRPr lang="en-US" sz="1600" dirty="0" smtClean="0"/>
          </a:p>
          <a:p>
            <a:pPr lvl="1"/>
            <a:endParaRPr lang="en-US" sz="1600" dirty="0" smtClean="0"/>
          </a:p>
          <a:p>
            <a:r>
              <a:rPr lang="en-US" sz="1800" dirty="0" smtClean="0">
                <a:solidFill>
                  <a:schemeClr val="accent1"/>
                </a:solidFill>
              </a:rPr>
              <a:t>Cancellation</a:t>
            </a:r>
          </a:p>
          <a:p>
            <a:pPr marL="620712" lvl="2" indent="-285750">
              <a:buSzPct val="120000"/>
            </a:pPr>
            <a:r>
              <a:rPr lang="en-US" sz="1600" dirty="0" err="1" smtClean="0"/>
              <a:t>CancellationToken</a:t>
            </a:r>
            <a:r>
              <a:rPr lang="en-US" sz="1600" dirty="0" smtClean="0"/>
              <a:t>{Source}</a:t>
            </a:r>
          </a:p>
          <a:p>
            <a:pPr marL="620712" lvl="2" indent="-285750">
              <a:buSzPct val="120000"/>
            </a:pPr>
            <a:endParaRPr lang="en-US" sz="1600" dirty="0" smtClean="0"/>
          </a:p>
          <a:p>
            <a:endParaRPr lang="en-US" sz="1600" dirty="0" smtClean="0"/>
          </a:p>
        </p:txBody>
      </p:sp>
      <p:sp>
        <p:nvSpPr>
          <p:cNvPr id="5" name="Text Placeholder 2"/>
          <p:cNvSpPr txBox="1">
            <a:spLocks/>
          </p:cNvSpPr>
          <p:nvPr/>
        </p:nvSpPr>
        <p:spPr bwMode="auto">
          <a:xfrm>
            <a:off x="381000" y="1071546"/>
            <a:ext cx="8382000" cy="914400"/>
          </a:xfrm>
          <a:prstGeom prst="rect">
            <a:avLst/>
          </a:prstGeom>
          <a:noFill/>
          <a:ln w="9525">
            <a:noFill/>
            <a:miter lim="800000"/>
            <a:headEnd/>
            <a:tailEnd/>
          </a:ln>
        </p:spPr>
        <p:txBody>
          <a:bodyPr vert="horz" wrap="square" lIns="0" tIns="0" rIns="0" bIns="0" numCol="1" anchor="t" anchorCtr="0" compatLnSpc="1">
            <a:prstTxWarp prst="textNoShape">
              <a:avLst/>
            </a:prstTxWarp>
            <a:normAutofit fontScale="92500"/>
          </a:bodyPr>
          <a:lstStyle/>
          <a:p>
            <a:pPr marL="461963" marR="0" lvl="0" indent="-461963" algn="l" defTabSz="912813" rtl="0" eaLnBrk="1" fontAlgn="base" latinLnBrk="0" hangingPunct="1">
              <a:lnSpc>
                <a:spcPct val="90000"/>
              </a:lnSpc>
              <a:spcBef>
                <a:spcPct val="20000"/>
              </a:spcBef>
              <a:spcAft>
                <a:spcPct val="0"/>
              </a:spcAft>
              <a:buClrTx/>
              <a:buSzTx/>
              <a:buFont typeface="Arial" pitchFamily="34" charset="0"/>
              <a:buChar char="•"/>
              <a:tabLst/>
              <a:defRPr/>
            </a:pPr>
            <a:r>
              <a:rPr lang="en-US" sz="3200" dirty="0" smtClean="0"/>
              <a:t>Public, and u</a:t>
            </a:r>
            <a:r>
              <a:rPr lang="en-US" sz="3200" dirty="0" smtClean="0">
                <a:latin typeface="+mn-lt"/>
              </a:rPr>
              <a:t>sed throughout PLINQ and TPL</a:t>
            </a:r>
          </a:p>
          <a:p>
            <a:pPr marL="461963" marR="0" lvl="0" indent="-461963" algn="l" defTabSz="912813" rtl="0" eaLnBrk="1" fontAlgn="base" latinLnBrk="0" hangingPunct="1">
              <a:lnSpc>
                <a:spcPct val="90000"/>
              </a:lnSpc>
              <a:spcBef>
                <a:spcPct val="20000"/>
              </a:spcBef>
              <a:spcAft>
                <a:spcPct val="0"/>
              </a:spcAft>
              <a:buClrTx/>
              <a:buSzTx/>
              <a:buFont typeface="Arial" pitchFamily="34" charset="0"/>
              <a:buChar char="•"/>
              <a:tabLst/>
              <a:defRPr/>
            </a:pPr>
            <a:r>
              <a:rPr lang="en-US" sz="3200" dirty="0" smtClean="0">
                <a:latin typeface="+mn-lt"/>
              </a:rPr>
              <a:t>Address many of today’s core concurrency issues</a:t>
            </a:r>
          </a:p>
          <a:p>
            <a:pPr marL="461963" marR="0" lvl="0" indent="-461963" algn="l" defTabSz="912813" rtl="0" eaLnBrk="1" fontAlgn="base" latinLnBrk="0" hangingPunct="1">
              <a:lnSpc>
                <a:spcPct val="90000"/>
              </a:lnSpc>
              <a:spcBef>
                <a:spcPct val="20000"/>
              </a:spcBef>
              <a:spcAft>
                <a:spcPct val="0"/>
              </a:spcAft>
              <a:buClrTx/>
              <a:buSzTx/>
              <a:buFontTx/>
              <a:buBlip>
                <a:blip r:embed="rId3"/>
              </a:buBlip>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263618174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6" end="16"/>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
                                            <p:txEl>
                                              <p:pRg st="18" end="18"/>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
                                            <p:txEl>
                                              <p:pRg st="19" end="19"/>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
                                            <p:txEl>
                                              <p:pRg st="20" end="20"/>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
                                            <p:txEl>
                                              <p:pRg st="21" end="2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23" end="23"/>
                                            </p:txEl>
                                          </p:spTgt>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
                                            <p:txEl>
                                              <p:pRg st="24" end="24"/>
                                            </p:txEl>
                                          </p:spTgt>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
                                            <p:txEl>
                                              <p:pRg st="25" end="25"/>
                                            </p:txEl>
                                          </p:spTgt>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
                                            <p:txEl>
                                              <p:pRg st="26" end="26"/>
                                            </p:txEl>
                                          </p:spTgt>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
                                            <p:txEl>
                                              <p:pRg st="27" end="27"/>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
                                            <p:txEl>
                                              <p:pRg st="29" end="29"/>
                                            </p:txEl>
                                          </p:spTgt>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
                                            <p:txEl>
                                              <p:pRg st="30" end="3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Parrallel</a:t>
            </a:r>
            <a:r>
              <a:rPr lang="en-GB" dirty="0" smtClean="0"/>
              <a:t> Extensions Extras</a:t>
            </a:r>
            <a:endParaRPr lang="en-GB" dirty="0"/>
          </a:p>
        </p:txBody>
      </p:sp>
      <p:sp>
        <p:nvSpPr>
          <p:cNvPr id="3" name="Content Placeholder 2"/>
          <p:cNvSpPr>
            <a:spLocks noGrp="1"/>
          </p:cNvSpPr>
          <p:nvPr>
            <p:ph idx="1"/>
          </p:nvPr>
        </p:nvSpPr>
        <p:spPr/>
        <p:txBody>
          <a:bodyPr>
            <a:normAutofit fontScale="47500" lnSpcReduction="20000"/>
          </a:bodyPr>
          <a:lstStyle/>
          <a:p>
            <a:pPr>
              <a:buNone/>
            </a:pPr>
            <a:endParaRPr lang="en-GB" dirty="0" smtClean="0">
              <a:hlinkClick r:id="rId2"/>
            </a:endParaRPr>
          </a:p>
          <a:p>
            <a:pPr>
              <a:buNone/>
            </a:pPr>
            <a:r>
              <a:rPr lang="en-GB" dirty="0" smtClean="0"/>
              <a:t>Useful but either to specific or not mature enough to properly enter the framework.</a:t>
            </a:r>
          </a:p>
          <a:p>
            <a:pPr>
              <a:buNone/>
            </a:pPr>
            <a:r>
              <a:rPr lang="en-GB" dirty="0" smtClean="0"/>
              <a:t>Built </a:t>
            </a:r>
            <a:r>
              <a:rPr lang="en-GB" dirty="0" err="1" smtClean="0"/>
              <a:t>ontop</a:t>
            </a:r>
            <a:r>
              <a:rPr lang="en-GB" dirty="0" smtClean="0"/>
              <a:t> of </a:t>
            </a:r>
            <a:r>
              <a:rPr lang="en-GB" dirty="0" err="1" smtClean="0"/>
              <a:t>.net</a:t>
            </a:r>
            <a:r>
              <a:rPr lang="en-GB" dirty="0" smtClean="0"/>
              <a:t> 4.0 objects</a:t>
            </a:r>
          </a:p>
          <a:p>
            <a:pPr>
              <a:buNone/>
            </a:pPr>
            <a:endParaRPr lang="en-GB" dirty="0" smtClean="0"/>
          </a:p>
          <a:p>
            <a:pPr>
              <a:buNone/>
            </a:pPr>
            <a:r>
              <a:rPr lang="en-GB" dirty="0" smtClean="0"/>
              <a:t>Not fully tested being augmented continually, feedback welcome.</a:t>
            </a:r>
          </a:p>
          <a:p>
            <a:pPr>
              <a:buNone/>
            </a:pPr>
            <a:endParaRPr lang="en-GB" dirty="0" smtClean="0">
              <a:hlinkClick r:id="rId2"/>
            </a:endParaRPr>
          </a:p>
          <a:p>
            <a:r>
              <a:rPr lang="en-GB" u="sng" dirty="0" smtClean="0">
                <a:solidFill>
                  <a:schemeClr val="accent6">
                    <a:lumMod val="75000"/>
                  </a:schemeClr>
                </a:solidFill>
              </a:rPr>
              <a:t>LINQ to Tasks</a:t>
            </a:r>
          </a:p>
          <a:p>
            <a:r>
              <a:rPr lang="en-GB" u="sng" dirty="0" smtClean="0">
                <a:solidFill>
                  <a:schemeClr val="accent6">
                    <a:lumMod val="75000"/>
                  </a:schemeClr>
                </a:solidFill>
              </a:rPr>
              <a:t>Task&lt;</a:t>
            </a:r>
            <a:r>
              <a:rPr lang="en-GB" u="sng" dirty="0" err="1" smtClean="0">
                <a:solidFill>
                  <a:schemeClr val="accent6">
                    <a:lumMod val="75000"/>
                  </a:schemeClr>
                </a:solidFill>
              </a:rPr>
              <a:t>TResult</a:t>
            </a:r>
            <a:r>
              <a:rPr lang="en-GB" u="sng" dirty="0" smtClean="0">
                <a:solidFill>
                  <a:schemeClr val="accent6">
                    <a:lumMod val="75000"/>
                  </a:schemeClr>
                </a:solidFill>
              </a:rPr>
              <a:t>&gt;.</a:t>
            </a:r>
            <a:r>
              <a:rPr lang="en-GB" u="sng" dirty="0" err="1" smtClean="0">
                <a:solidFill>
                  <a:schemeClr val="accent6">
                    <a:lumMod val="75000"/>
                  </a:schemeClr>
                </a:solidFill>
              </a:rPr>
              <a:t>ToObservable</a:t>
            </a:r>
            <a:r>
              <a:rPr lang="en-GB" u="sng" dirty="0" smtClean="0">
                <a:solidFill>
                  <a:schemeClr val="accent6">
                    <a:lumMod val="75000"/>
                  </a:schemeClr>
                </a:solidFill>
              </a:rPr>
              <a:t> </a:t>
            </a:r>
          </a:p>
          <a:p>
            <a:r>
              <a:rPr lang="en-GB" u="sng" dirty="0" smtClean="0">
                <a:solidFill>
                  <a:schemeClr val="accent6">
                    <a:lumMod val="75000"/>
                  </a:schemeClr>
                </a:solidFill>
              </a:rPr>
              <a:t>Additional Task Extensions Methods </a:t>
            </a:r>
          </a:p>
          <a:p>
            <a:r>
              <a:rPr lang="en-GB" u="sng" dirty="0" err="1" smtClean="0">
                <a:solidFill>
                  <a:schemeClr val="accent6">
                    <a:lumMod val="75000"/>
                  </a:schemeClr>
                </a:solidFill>
              </a:rPr>
              <a:t>BlockingCollectionExtensions</a:t>
            </a:r>
            <a:endParaRPr lang="en-GB" u="sng" dirty="0" smtClean="0">
              <a:solidFill>
                <a:schemeClr val="accent6">
                  <a:lumMod val="75000"/>
                </a:schemeClr>
              </a:solidFill>
            </a:endParaRPr>
          </a:p>
          <a:p>
            <a:r>
              <a:rPr lang="en-GB" u="sng" dirty="0" err="1" smtClean="0">
                <a:solidFill>
                  <a:schemeClr val="accent6">
                    <a:lumMod val="75000"/>
                  </a:schemeClr>
                </a:solidFill>
              </a:rPr>
              <a:t>StaTaskScheduler</a:t>
            </a:r>
            <a:endParaRPr lang="en-GB" u="sng" dirty="0" smtClean="0">
              <a:solidFill>
                <a:schemeClr val="accent6">
                  <a:lumMod val="75000"/>
                </a:schemeClr>
              </a:solidFill>
            </a:endParaRPr>
          </a:p>
          <a:p>
            <a:r>
              <a:rPr lang="en-GB" u="sng" dirty="0" err="1" smtClean="0">
                <a:solidFill>
                  <a:schemeClr val="accent6">
                    <a:lumMod val="75000"/>
                  </a:schemeClr>
                </a:solidFill>
              </a:rPr>
              <a:t>ConcurrentExclusiveInterleave</a:t>
            </a:r>
            <a:endParaRPr lang="en-GB" u="sng" dirty="0" smtClean="0">
              <a:solidFill>
                <a:schemeClr val="accent6">
                  <a:lumMod val="75000"/>
                </a:schemeClr>
              </a:solidFill>
            </a:endParaRPr>
          </a:p>
          <a:p>
            <a:r>
              <a:rPr lang="en-GB" u="sng" dirty="0" smtClean="0">
                <a:solidFill>
                  <a:schemeClr val="accent6">
                    <a:lumMod val="75000"/>
                  </a:schemeClr>
                </a:solidFill>
              </a:rPr>
              <a:t>Additional </a:t>
            </a:r>
            <a:r>
              <a:rPr lang="en-GB" u="sng" dirty="0" err="1" smtClean="0">
                <a:solidFill>
                  <a:schemeClr val="accent6">
                    <a:lumMod val="75000"/>
                  </a:schemeClr>
                </a:solidFill>
              </a:rPr>
              <a:t>TaskSchedulers</a:t>
            </a:r>
            <a:endParaRPr lang="en-GB" u="sng" dirty="0" smtClean="0">
              <a:solidFill>
                <a:schemeClr val="accent6">
                  <a:lumMod val="75000"/>
                </a:schemeClr>
              </a:solidFill>
            </a:endParaRPr>
          </a:p>
          <a:p>
            <a:r>
              <a:rPr lang="en-GB" u="sng" dirty="0" err="1" smtClean="0">
                <a:solidFill>
                  <a:schemeClr val="accent6">
                    <a:lumMod val="75000"/>
                  </a:schemeClr>
                </a:solidFill>
              </a:rPr>
              <a:t>ReductionVariable</a:t>
            </a:r>
            <a:r>
              <a:rPr lang="en-GB" u="sng" dirty="0" smtClean="0">
                <a:solidFill>
                  <a:schemeClr val="accent6">
                    <a:lumMod val="75000"/>
                  </a:schemeClr>
                </a:solidFill>
              </a:rPr>
              <a:t>&lt;T&gt;</a:t>
            </a:r>
          </a:p>
          <a:p>
            <a:r>
              <a:rPr lang="en-GB" u="sng" dirty="0" err="1" smtClean="0">
                <a:solidFill>
                  <a:schemeClr val="accent6">
                    <a:lumMod val="75000"/>
                  </a:schemeClr>
                </a:solidFill>
              </a:rPr>
              <a:t>ObjectPool</a:t>
            </a:r>
            <a:r>
              <a:rPr lang="en-GB" u="sng" dirty="0" smtClean="0">
                <a:solidFill>
                  <a:schemeClr val="accent6">
                    <a:lumMod val="75000"/>
                  </a:schemeClr>
                </a:solidFill>
              </a:rPr>
              <a:t>&lt;T&gt;</a:t>
            </a:r>
          </a:p>
          <a:p>
            <a:r>
              <a:rPr lang="en-GB" u="sng" dirty="0" smtClean="0">
                <a:solidFill>
                  <a:schemeClr val="accent6">
                    <a:lumMod val="75000"/>
                  </a:schemeClr>
                </a:solidFill>
              </a:rPr>
              <a:t>Pipeline</a:t>
            </a:r>
          </a:p>
          <a:p>
            <a:r>
              <a:rPr lang="en-GB" u="sng" dirty="0" err="1" smtClean="0">
                <a:solidFill>
                  <a:schemeClr val="accent6">
                    <a:lumMod val="75000"/>
                  </a:schemeClr>
                </a:solidFill>
              </a:rPr>
              <a:t>ParallelDynamicInvoke</a:t>
            </a:r>
            <a:endParaRPr lang="en-GB" u="sng" dirty="0" smtClean="0">
              <a:solidFill>
                <a:schemeClr val="accent6">
                  <a:lumMod val="75000"/>
                </a:schemeClr>
              </a:solidFill>
            </a:endParaRPr>
          </a:p>
          <a:p>
            <a:r>
              <a:rPr lang="en-GB" u="sng" dirty="0" err="1" smtClean="0">
                <a:solidFill>
                  <a:schemeClr val="accent6">
                    <a:lumMod val="75000"/>
                  </a:schemeClr>
                </a:solidFill>
              </a:rPr>
              <a:t>AsyncCache</a:t>
            </a:r>
            <a:endParaRPr lang="en-GB" u="sng" dirty="0" smtClean="0">
              <a:solidFill>
                <a:schemeClr val="accent6">
                  <a:lumMod val="75000"/>
                </a:schemeClr>
              </a:solidFill>
            </a:endParaRPr>
          </a:p>
          <a:p>
            <a:r>
              <a:rPr lang="en-GB" dirty="0" smtClean="0"/>
              <a:t>More to come...</a:t>
            </a:r>
          </a:p>
          <a:p>
            <a:endParaRPr lang="en-GB" dirty="0" smtClean="0"/>
          </a:p>
          <a:p>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LINQ for TASKS </a:t>
            </a:r>
            <a:r>
              <a:rPr lang="en-GB" sz="2000" dirty="0" smtClean="0"/>
              <a:t>http://blogs.msdn.com/pfxteam/archive/2010/04/04/9990343.aspx</a:t>
            </a:r>
            <a:endParaRPr lang="en-GB" sz="2000" dirty="0"/>
          </a:p>
        </p:txBody>
      </p:sp>
      <p:sp>
        <p:nvSpPr>
          <p:cNvPr id="5121" name="Rectangle 1"/>
          <p:cNvSpPr>
            <a:spLocks noChangeArrowheads="1"/>
          </p:cNvSpPr>
          <p:nvPr/>
        </p:nvSpPr>
        <p:spPr bwMode="auto">
          <a:xfrm>
            <a:off x="857224" y="2138773"/>
            <a:ext cx="7072362"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1800" b="0" i="0" u="none" strike="noStrike" cap="none" normalizeH="0" baseline="0" dirty="0" smtClean="0">
                <a:ln>
                  <a:noFill/>
                </a:ln>
                <a:solidFill>
                  <a:schemeClr val="tx1"/>
                </a:solidFill>
                <a:effectLst/>
                <a:latin typeface="Consolas" pitchFamily="49" charset="0"/>
                <a:cs typeface="Consolas" pitchFamily="49" charset="0"/>
              </a:rPr>
              <a:t>GOAL:</a:t>
            </a:r>
          </a:p>
          <a:p>
            <a:pPr marL="0" marR="0" lvl="0" indent="0" algn="l" defTabSz="914400" rtl="0" eaLnBrk="1" fontAlgn="base" latinLnBrk="0" hangingPunct="1">
              <a:lnSpc>
                <a:spcPct val="100000"/>
              </a:lnSpc>
              <a:spcBef>
                <a:spcPct val="0"/>
              </a:spcBef>
              <a:spcAft>
                <a:spcPct val="0"/>
              </a:spcAft>
              <a:buClrTx/>
              <a:buSzTx/>
              <a:tabLst/>
            </a:pPr>
            <a:r>
              <a:rPr kumimoji="0" lang="en-US" sz="1800" b="0" i="0" u="none" strike="noStrike" cap="none" normalizeH="0" baseline="0" dirty="0" smtClean="0">
                <a:ln>
                  <a:noFill/>
                </a:ln>
                <a:solidFill>
                  <a:schemeClr val="tx1"/>
                </a:solidFill>
                <a:effectLst/>
                <a:latin typeface="Consolas" pitchFamily="49" charset="0"/>
                <a:cs typeface="Consolas" pitchFamily="49" charset="0"/>
              </a:rPr>
              <a:t/>
            </a:r>
            <a:br>
              <a:rPr kumimoji="0" lang="en-US" sz="1800" b="0" i="0" u="none" strike="noStrike" cap="none" normalizeH="0" baseline="0" dirty="0" smtClean="0">
                <a:ln>
                  <a:noFill/>
                </a:ln>
                <a:solidFill>
                  <a:schemeClr val="tx1"/>
                </a:solidFill>
                <a:effectLst/>
                <a:latin typeface="Consolas" pitchFamily="49" charset="0"/>
                <a:cs typeface="Consolas" pitchFamily="49" charset="0"/>
              </a:rPr>
            </a:br>
            <a:r>
              <a:rPr kumimoji="0" lang="en-US" sz="1800" b="0" i="0" u="none" strike="noStrike" cap="none" normalizeH="0" baseline="0" dirty="0" smtClean="0">
                <a:ln>
                  <a:noFill/>
                </a:ln>
                <a:solidFill>
                  <a:schemeClr val="tx1"/>
                </a:solidFill>
                <a:effectLst/>
                <a:latin typeface="Consolas" pitchFamily="49" charset="0"/>
                <a:cs typeface="Consolas" pitchFamily="49" charset="0"/>
              </a:rPr>
              <a:t>Task&lt;string&gt; result = from x in </a:t>
            </a:r>
            <a:r>
              <a:rPr kumimoji="0" lang="en-US" sz="1800" b="0" i="0" u="none" strike="noStrike" cap="none" normalizeH="0" baseline="0" dirty="0" err="1" smtClean="0">
                <a:ln>
                  <a:noFill/>
                </a:ln>
                <a:solidFill>
                  <a:schemeClr val="tx1"/>
                </a:solidFill>
                <a:effectLst/>
                <a:latin typeface="Consolas" pitchFamily="49" charset="0"/>
                <a:cs typeface="Consolas" pitchFamily="49" charset="0"/>
              </a:rPr>
              <a:t>Task.Factory.StartNew</a:t>
            </a:r>
            <a:r>
              <a:rPr kumimoji="0" lang="en-US" sz="1800" b="0" i="0" u="none" strike="noStrike" cap="none" normalizeH="0" baseline="0" dirty="0" smtClean="0">
                <a:ln>
                  <a:noFill/>
                </a:ln>
                <a:solidFill>
                  <a:schemeClr val="tx1"/>
                </a:solidFill>
                <a:effectLst/>
                <a:latin typeface="Consolas" pitchFamily="49" charset="0"/>
                <a:cs typeface="Consolas" pitchFamily="49"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onsolas" pitchFamily="49" charset="0"/>
                <a:cs typeface="Consolas" pitchFamily="49" charset="0"/>
              </a:rPr>
              <a:t>                          () =&gt; </a:t>
            </a:r>
            <a:r>
              <a:rPr kumimoji="0" lang="en-US" sz="1800" b="0" i="0" u="none" strike="noStrike" cap="none" normalizeH="0" baseline="0" dirty="0" err="1" smtClean="0">
                <a:ln>
                  <a:noFill/>
                </a:ln>
                <a:solidFill>
                  <a:schemeClr val="tx1"/>
                </a:solidFill>
                <a:effectLst/>
                <a:latin typeface="Consolas" pitchFamily="49" charset="0"/>
                <a:cs typeface="Consolas" pitchFamily="49" charset="0"/>
              </a:rPr>
              <a:t>ProduceInt</a:t>
            </a:r>
            <a:r>
              <a:rPr kumimoji="0" lang="en-US" sz="1800" b="0" i="0" u="none" strike="noStrike" cap="none" normalizeH="0" baseline="0" dirty="0" smtClean="0">
                <a:ln>
                  <a:noFill/>
                </a:ln>
                <a:solidFill>
                  <a:schemeClr val="tx1"/>
                </a:solidFill>
                <a:effectLst/>
                <a:latin typeface="Consolas" pitchFamily="49" charset="0"/>
                <a:cs typeface="Consolas" pitchFamily="49"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onsolas" pitchFamily="49" charset="0"/>
                <a:cs typeface="Consolas" pitchFamily="49" charset="0"/>
              </a:rPr>
              <a:t>                      from y in </a:t>
            </a:r>
            <a:r>
              <a:rPr kumimoji="0" lang="en-US" sz="1800" b="0" i="0" u="none" strike="noStrike" cap="none" normalizeH="0" baseline="0" dirty="0" err="1" smtClean="0">
                <a:ln>
                  <a:noFill/>
                </a:ln>
                <a:solidFill>
                  <a:schemeClr val="tx1"/>
                </a:solidFill>
                <a:effectLst/>
                <a:latin typeface="Consolas" pitchFamily="49" charset="0"/>
                <a:cs typeface="Consolas" pitchFamily="49" charset="0"/>
              </a:rPr>
              <a:t>Task.Factory.StartNew</a:t>
            </a:r>
            <a:r>
              <a:rPr kumimoji="0" lang="en-US" sz="1800" b="0" i="0" u="none" strike="noStrike" cap="none" normalizeH="0" baseline="0" dirty="0" smtClean="0">
                <a:ln>
                  <a:noFill/>
                </a:ln>
                <a:solidFill>
                  <a:schemeClr val="tx1"/>
                </a:solidFill>
                <a:effectLst/>
                <a:latin typeface="Consolas" pitchFamily="49" charset="0"/>
                <a:cs typeface="Consolas" pitchFamily="49"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onsolas" pitchFamily="49" charset="0"/>
                <a:cs typeface="Consolas" pitchFamily="49" charset="0"/>
              </a:rPr>
              <a:t>                          () =&gt; Process(x))</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onsolas" pitchFamily="49" charset="0"/>
                <a:cs typeface="Consolas" pitchFamily="49" charset="0"/>
              </a:rPr>
              <a:t>                      select </a:t>
            </a:r>
            <a:r>
              <a:rPr kumimoji="0" lang="en-US" sz="1800" b="0" i="0" u="none" strike="noStrike" cap="none" normalizeH="0" baseline="0" dirty="0" err="1" smtClean="0">
                <a:ln>
                  <a:noFill/>
                </a:ln>
                <a:solidFill>
                  <a:schemeClr val="tx1"/>
                </a:solidFill>
                <a:effectLst/>
                <a:latin typeface="Consolas" pitchFamily="49" charset="0"/>
                <a:cs typeface="Consolas" pitchFamily="49" charset="0"/>
              </a:rPr>
              <a:t>y.ToString</a:t>
            </a:r>
            <a:r>
              <a:rPr kumimoji="0" lang="en-US" sz="1800" b="0" i="0" u="none" strike="noStrike" cap="none" normalizeH="0" baseline="0" dirty="0" smtClean="0">
                <a:ln>
                  <a:noFill/>
                </a:ln>
                <a:solidFill>
                  <a:schemeClr val="tx1"/>
                </a:solidFill>
                <a:effectLst/>
                <a:latin typeface="Consolas" pitchFamily="49" charset="0"/>
                <a:cs typeface="Consolas" pitchFamily="49"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Rectangle 11"/>
          <p:cNvSpPr/>
          <p:nvPr/>
        </p:nvSpPr>
        <p:spPr>
          <a:xfrm>
            <a:off x="428596" y="4643446"/>
            <a:ext cx="7358114" cy="923330"/>
          </a:xfrm>
          <a:prstGeom prst="rect">
            <a:avLst/>
          </a:prstGeom>
        </p:spPr>
        <p:txBody>
          <a:bodyPr wrap="square">
            <a:spAutoFit/>
          </a:bodyPr>
          <a:lstStyle/>
          <a:p>
            <a:r>
              <a:rPr lang="en-GB" dirty="0" smtClean="0"/>
              <a:t>The </a:t>
            </a:r>
            <a:r>
              <a:rPr lang="en-GB" dirty="0" err="1" smtClean="0"/>
              <a:t>LinqToTasks.cs</a:t>
            </a:r>
            <a:r>
              <a:rPr lang="en-GB" dirty="0" smtClean="0"/>
              <a:t> file in </a:t>
            </a:r>
            <a:r>
              <a:rPr lang="en-GB" dirty="0" err="1" smtClean="0">
                <a:solidFill>
                  <a:schemeClr val="accent6">
                    <a:lumMod val="75000"/>
                  </a:schemeClr>
                </a:solidFill>
                <a:hlinkClick r:id="rId2"/>
              </a:rPr>
              <a:t>ParallelExtensionsExtras</a:t>
            </a:r>
            <a:r>
              <a:rPr lang="en-GB" dirty="0" smtClean="0"/>
              <a:t> provides a set of more complete implementations, covering Select, </a:t>
            </a:r>
            <a:r>
              <a:rPr lang="en-GB" dirty="0" err="1" smtClean="0"/>
              <a:t>SelectMany</a:t>
            </a:r>
            <a:r>
              <a:rPr lang="en-GB" dirty="0" smtClean="0"/>
              <a:t>, Where, Join, </a:t>
            </a:r>
            <a:r>
              <a:rPr lang="en-GB" dirty="0" err="1" smtClean="0"/>
              <a:t>GroupJoin</a:t>
            </a:r>
            <a:r>
              <a:rPr lang="en-GB" dirty="0" smtClean="0"/>
              <a:t>, </a:t>
            </a:r>
            <a:r>
              <a:rPr lang="en-GB" dirty="0" err="1" smtClean="0"/>
              <a:t>GroupBy</a:t>
            </a:r>
            <a:r>
              <a:rPr lang="en-GB" dirty="0" smtClean="0"/>
              <a:t>, </a:t>
            </a:r>
            <a:r>
              <a:rPr lang="en-GB" dirty="0" err="1" smtClean="0"/>
              <a:t>OrderBy</a:t>
            </a:r>
            <a:r>
              <a:rPr lang="en-GB" dirty="0" smtClean="0"/>
              <a:t>, and more. </a:t>
            </a:r>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57158" y="1285860"/>
            <a:ext cx="8572560" cy="300039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err="1" smtClean="0"/>
              <a:t>PipeLine</a:t>
            </a:r>
            <a:endParaRPr lang="en-GB" dirty="0"/>
          </a:p>
        </p:txBody>
      </p:sp>
      <p:sp>
        <p:nvSpPr>
          <p:cNvPr id="5" name="Rounded Rectangle 4"/>
          <p:cNvSpPr/>
          <p:nvPr/>
        </p:nvSpPr>
        <p:spPr>
          <a:xfrm>
            <a:off x="642910" y="1643050"/>
            <a:ext cx="2071702" cy="2428892"/>
          </a:xfrm>
          <a:prstGeom prst="roundRect">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Stage1</a:t>
            </a:r>
            <a:endParaRPr lang="en-GB" dirty="0"/>
          </a:p>
        </p:txBody>
      </p:sp>
      <p:sp>
        <p:nvSpPr>
          <p:cNvPr id="7" name="Rounded Rectangle 6"/>
          <p:cNvSpPr/>
          <p:nvPr/>
        </p:nvSpPr>
        <p:spPr>
          <a:xfrm>
            <a:off x="3500430" y="1643050"/>
            <a:ext cx="2071702" cy="2428892"/>
          </a:xfrm>
          <a:prstGeom prst="roundRect">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Stage2</a:t>
            </a:r>
            <a:endParaRPr lang="en-GB" dirty="0"/>
          </a:p>
        </p:txBody>
      </p:sp>
      <p:sp>
        <p:nvSpPr>
          <p:cNvPr id="8" name="Rounded Rectangle 7"/>
          <p:cNvSpPr/>
          <p:nvPr/>
        </p:nvSpPr>
        <p:spPr>
          <a:xfrm>
            <a:off x="6500826" y="1643050"/>
            <a:ext cx="2071702" cy="2428892"/>
          </a:xfrm>
          <a:prstGeom prst="roundRect">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Stage3</a:t>
            </a:r>
            <a:endParaRPr lang="en-GB" dirty="0"/>
          </a:p>
        </p:txBody>
      </p:sp>
      <p:sp>
        <p:nvSpPr>
          <p:cNvPr id="9" name="Rounded Rectangle 8"/>
          <p:cNvSpPr/>
          <p:nvPr/>
        </p:nvSpPr>
        <p:spPr>
          <a:xfrm>
            <a:off x="2857488" y="2000240"/>
            <a:ext cx="500066" cy="1500198"/>
          </a:xfrm>
          <a:prstGeom prst="roundRect">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ounded Rectangle 9"/>
          <p:cNvSpPr/>
          <p:nvPr/>
        </p:nvSpPr>
        <p:spPr>
          <a:xfrm>
            <a:off x="5786446" y="2000240"/>
            <a:ext cx="500066" cy="1500198"/>
          </a:xfrm>
          <a:prstGeom prst="roundRect">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1071538" y="4714884"/>
            <a:ext cx="7358114" cy="707886"/>
          </a:xfrm>
          <a:prstGeom prst="rect">
            <a:avLst/>
          </a:prstGeom>
        </p:spPr>
        <p:txBody>
          <a:bodyPr wrap="square">
            <a:spAutoFit/>
          </a:bodyPr>
          <a:lstStyle/>
          <a:p>
            <a:r>
              <a:rPr lang="en-GB" sz="2000" dirty="0" err="1" smtClean="0"/>
              <a:t>Pipeline.Create</a:t>
            </a:r>
            <a:r>
              <a:rPr lang="en-GB" sz="2000" dirty="0" smtClean="0"/>
              <a:t>(</a:t>
            </a:r>
            <a:r>
              <a:rPr lang="en-GB" sz="2000" dirty="0" err="1" smtClean="0"/>
              <a:t>rawChunk</a:t>
            </a:r>
            <a:r>
              <a:rPr lang="en-GB" sz="2000" dirty="0" smtClean="0"/>
              <a:t> =&gt; Compress(</a:t>
            </a:r>
            <a:r>
              <a:rPr lang="en-GB" sz="2000" dirty="0" err="1" smtClean="0"/>
              <a:t>rawChunk</a:t>
            </a:r>
            <a:r>
              <a:rPr lang="en-GB" sz="2000" dirty="0" smtClean="0"/>
              <a:t>))</a:t>
            </a:r>
          </a:p>
          <a:p>
            <a:r>
              <a:rPr lang="en-GB" sz="2000" dirty="0" smtClean="0"/>
              <a:t>            .Next(</a:t>
            </a:r>
            <a:r>
              <a:rPr lang="en-GB" sz="2000" dirty="0" err="1" smtClean="0"/>
              <a:t>compressedChunk</a:t>
            </a:r>
            <a:r>
              <a:rPr lang="en-GB" sz="2000" dirty="0" smtClean="0"/>
              <a:t> =&gt; Encrypt(</a:t>
            </a:r>
            <a:r>
              <a:rPr lang="en-GB" sz="2000" dirty="0" err="1" smtClean="0"/>
              <a:t>compressedChunk</a:t>
            </a:r>
            <a:r>
              <a:rPr lang="en-GB" sz="2000" dirty="0" smtClean="0"/>
              <a:t>));</a:t>
            </a:r>
            <a:endParaRPr lang="en-GB" sz="20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Visual Studio</a:t>
            </a:r>
            <a:endParaRPr lang="en-GB" dirty="0"/>
          </a:p>
        </p:txBody>
      </p:sp>
      <p:sp>
        <p:nvSpPr>
          <p:cNvPr id="3" name="Content Placeholder 2"/>
          <p:cNvSpPr>
            <a:spLocks noGrp="1"/>
          </p:cNvSpPr>
          <p:nvPr>
            <p:ph idx="1"/>
          </p:nvPr>
        </p:nvSpPr>
        <p:spPr/>
        <p:txBody>
          <a:bodyPr/>
          <a:lstStyle/>
          <a:p>
            <a:r>
              <a:rPr lang="en-GB" dirty="0" smtClean="0"/>
              <a:t>Some of the new tooling.</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Data</a:t>
            </a:r>
            <a:endParaRPr lang="en-GB" dirty="0"/>
          </a:p>
        </p:txBody>
      </p:sp>
      <p:graphicFrame>
        <p:nvGraphicFramePr>
          <p:cNvPr id="6" name="Table 5"/>
          <p:cNvGraphicFramePr>
            <a:graphicFrameLocks noGrp="1"/>
          </p:cNvGraphicFramePr>
          <p:nvPr/>
        </p:nvGraphicFramePr>
        <p:xfrm>
          <a:off x="1142976" y="1643050"/>
          <a:ext cx="6715172" cy="3619500"/>
        </p:xfrm>
        <a:graphic>
          <a:graphicData uri="http://schemas.openxmlformats.org/drawingml/2006/table">
            <a:tbl>
              <a:tblPr/>
              <a:tblGrid>
                <a:gridCol w="1000132"/>
                <a:gridCol w="1143008"/>
                <a:gridCol w="1643074"/>
                <a:gridCol w="2928958"/>
              </a:tblGrid>
              <a:tr h="190500">
                <a:tc>
                  <a:txBody>
                    <a:bodyPr/>
                    <a:lstStyle/>
                    <a:p>
                      <a:pPr algn="l" fontAlgn="b"/>
                      <a:r>
                        <a:rPr lang="en-GB" sz="1100" b="0" i="0" u="none" strike="noStrike" dirty="0">
                          <a:solidFill>
                            <a:srgbClr val="000000"/>
                          </a:solidFill>
                          <a:latin typeface="Calibri"/>
                        </a:rPr>
                        <a:t>Year</a:t>
                      </a:r>
                    </a:p>
                  </a:txBody>
                  <a:tcPr marL="2" marR="2" marT="2" marB="2" anchor="b">
                    <a:lnL>
                      <a:noFill/>
                    </a:lnL>
                    <a:lnR>
                      <a:noFill/>
                    </a:lnR>
                    <a:lnT>
                      <a:noFill/>
                    </a:lnT>
                    <a:lnB>
                      <a:noFill/>
                    </a:lnB>
                  </a:tcPr>
                </a:tc>
                <a:tc>
                  <a:txBody>
                    <a:bodyPr/>
                    <a:lstStyle/>
                    <a:p>
                      <a:pPr algn="r" fontAlgn="b"/>
                      <a:r>
                        <a:rPr lang="en-GB" sz="1100" b="0" i="0" u="none" strike="noStrike" dirty="0">
                          <a:solidFill>
                            <a:srgbClr val="000000"/>
                          </a:solidFill>
                          <a:latin typeface="Calibri"/>
                        </a:rPr>
                        <a:t>Processor</a:t>
                      </a:r>
                    </a:p>
                  </a:txBody>
                  <a:tcPr marL="2" marR="2" marT="2" marB="2" anchor="b">
                    <a:lnL>
                      <a:noFill/>
                    </a:lnL>
                    <a:lnR>
                      <a:noFill/>
                    </a:lnR>
                    <a:lnT>
                      <a:noFill/>
                    </a:lnT>
                    <a:lnB>
                      <a:noFill/>
                    </a:lnB>
                  </a:tcPr>
                </a:tc>
                <a:tc>
                  <a:txBody>
                    <a:bodyPr/>
                    <a:lstStyle/>
                    <a:p>
                      <a:pPr algn="r" fontAlgn="b"/>
                      <a:r>
                        <a:rPr lang="en-GB" sz="1100" b="0" i="0" u="none" strike="noStrike" dirty="0">
                          <a:solidFill>
                            <a:srgbClr val="000000"/>
                          </a:solidFill>
                          <a:latin typeface="Calibri"/>
                        </a:rPr>
                        <a:t>Transistor Count</a:t>
                      </a:r>
                    </a:p>
                  </a:txBody>
                  <a:tcPr marL="2" marR="2" marT="2" marB="2" anchor="b">
                    <a:lnL>
                      <a:noFill/>
                    </a:lnL>
                    <a:lnR>
                      <a:noFill/>
                    </a:lnR>
                    <a:lnT>
                      <a:noFill/>
                    </a:lnT>
                    <a:lnB>
                      <a:noFill/>
                    </a:lnB>
                  </a:tcPr>
                </a:tc>
                <a:tc>
                  <a:txBody>
                    <a:bodyPr/>
                    <a:lstStyle/>
                    <a:p>
                      <a:pPr algn="r" fontAlgn="b"/>
                      <a:r>
                        <a:rPr lang="en-GB" sz="1100" b="0" i="0" u="none" strike="noStrike" dirty="0" err="1">
                          <a:solidFill>
                            <a:srgbClr val="000000"/>
                          </a:solidFill>
                          <a:latin typeface="Calibri"/>
                        </a:rPr>
                        <a:t>Mhz</a:t>
                      </a:r>
                      <a:endParaRPr lang="en-GB" sz="1100" b="0" i="0" u="none" strike="noStrike" dirty="0">
                        <a:solidFill>
                          <a:srgbClr val="000000"/>
                        </a:solidFill>
                        <a:latin typeface="Calibri"/>
                      </a:endParaRPr>
                    </a:p>
                  </a:txBody>
                  <a:tcPr marL="2" marR="2" marT="2" marB="2" anchor="b">
                    <a:lnL>
                      <a:noFill/>
                    </a:lnL>
                    <a:lnR>
                      <a:noFill/>
                    </a:lnR>
                    <a:lnT>
                      <a:noFill/>
                    </a:lnT>
                    <a:lnB>
                      <a:noFill/>
                    </a:lnB>
                  </a:tcPr>
                </a:tc>
              </a:tr>
              <a:tr h="190500">
                <a:tc>
                  <a:txBody>
                    <a:bodyPr/>
                    <a:lstStyle/>
                    <a:p>
                      <a:pPr algn="l" fontAlgn="b"/>
                      <a:r>
                        <a:rPr lang="en-GB" sz="1100" b="0" i="0" u="none" strike="noStrike" dirty="0" smtClean="0">
                          <a:solidFill>
                            <a:srgbClr val="000000"/>
                          </a:solidFill>
                          <a:latin typeface="Calibri"/>
                        </a:rPr>
                        <a:t>1975 </a:t>
                      </a:r>
                      <a:endParaRPr lang="en-GB" sz="1100" b="0" i="0" u="none" strike="noStrike" dirty="0">
                        <a:solidFill>
                          <a:srgbClr val="000000"/>
                        </a:solidFill>
                        <a:latin typeface="Calibri"/>
                      </a:endParaRPr>
                    </a:p>
                  </a:txBody>
                  <a:tcPr marL="2" marR="2" marT="2" marB="2" anchor="b">
                    <a:lnL>
                      <a:noFill/>
                    </a:lnL>
                    <a:lnR>
                      <a:noFill/>
                    </a:lnR>
                    <a:lnT>
                      <a:noFill/>
                    </a:lnT>
                    <a:lnB>
                      <a:noFill/>
                    </a:lnB>
                  </a:tcPr>
                </a:tc>
                <a:tc>
                  <a:txBody>
                    <a:bodyPr/>
                    <a:lstStyle/>
                    <a:p>
                      <a:pPr algn="r" fontAlgn="b"/>
                      <a:r>
                        <a:rPr lang="en-GB" sz="1100" b="0" i="0" u="none" strike="noStrike" dirty="0">
                          <a:solidFill>
                            <a:srgbClr val="000000"/>
                          </a:solidFill>
                          <a:latin typeface="Calibri"/>
                        </a:rPr>
                        <a:t>6502</a:t>
                      </a:r>
                    </a:p>
                  </a:txBody>
                  <a:tcPr marL="2" marR="2" marT="2" marB="2" anchor="b">
                    <a:lnL>
                      <a:noFill/>
                    </a:lnL>
                    <a:lnR>
                      <a:noFill/>
                    </a:lnR>
                    <a:lnT>
                      <a:noFill/>
                    </a:lnT>
                    <a:lnB>
                      <a:noFill/>
                    </a:lnB>
                  </a:tcPr>
                </a:tc>
                <a:tc>
                  <a:txBody>
                    <a:bodyPr/>
                    <a:lstStyle/>
                    <a:p>
                      <a:pPr algn="r" fontAlgn="b"/>
                      <a:r>
                        <a:rPr lang="en-GB" sz="1100" b="0" i="0" u="none" strike="noStrike">
                          <a:solidFill>
                            <a:srgbClr val="000000"/>
                          </a:solidFill>
                          <a:latin typeface="Calibri"/>
                        </a:rPr>
                        <a:t>4,000</a:t>
                      </a:r>
                    </a:p>
                  </a:txBody>
                  <a:tcPr marL="2" marR="2" marT="2" marB="2" anchor="b">
                    <a:lnL>
                      <a:noFill/>
                    </a:lnL>
                    <a:lnR>
                      <a:noFill/>
                    </a:lnR>
                    <a:lnT>
                      <a:noFill/>
                    </a:lnT>
                    <a:lnB>
                      <a:noFill/>
                    </a:lnB>
                  </a:tcPr>
                </a:tc>
                <a:tc>
                  <a:txBody>
                    <a:bodyPr/>
                    <a:lstStyle/>
                    <a:p>
                      <a:pPr algn="r" fontAlgn="b"/>
                      <a:r>
                        <a:rPr lang="en-GB" sz="1100" b="0" i="0" u="none" strike="noStrike">
                          <a:solidFill>
                            <a:srgbClr val="000000"/>
                          </a:solidFill>
                          <a:latin typeface="Calibri"/>
                        </a:rPr>
                        <a:t>1</a:t>
                      </a:r>
                    </a:p>
                  </a:txBody>
                  <a:tcPr marL="2" marR="2" marT="2" marB="2" anchor="b">
                    <a:lnL>
                      <a:noFill/>
                    </a:lnL>
                    <a:lnR>
                      <a:noFill/>
                    </a:lnR>
                    <a:lnT>
                      <a:noFill/>
                    </a:lnT>
                    <a:lnB>
                      <a:noFill/>
                    </a:lnB>
                  </a:tcPr>
                </a:tc>
              </a:tr>
              <a:tr h="190500">
                <a:tc>
                  <a:txBody>
                    <a:bodyPr/>
                    <a:lstStyle/>
                    <a:p>
                      <a:pPr algn="l" fontAlgn="b"/>
                      <a:r>
                        <a:rPr lang="en-GB" sz="1100" b="0" i="0" u="none" strike="noStrike" dirty="0">
                          <a:solidFill>
                            <a:srgbClr val="000000"/>
                          </a:solidFill>
                          <a:latin typeface="Calibri"/>
                        </a:rPr>
                        <a:t>1979</a:t>
                      </a:r>
                    </a:p>
                  </a:txBody>
                  <a:tcPr marL="2" marR="2" marT="2" marB="2" anchor="b">
                    <a:lnL>
                      <a:noFill/>
                    </a:lnL>
                    <a:lnR>
                      <a:noFill/>
                    </a:lnR>
                    <a:lnT>
                      <a:noFill/>
                    </a:lnT>
                    <a:lnB>
                      <a:noFill/>
                    </a:lnB>
                  </a:tcPr>
                </a:tc>
                <a:tc>
                  <a:txBody>
                    <a:bodyPr/>
                    <a:lstStyle/>
                    <a:p>
                      <a:pPr algn="r" fontAlgn="b"/>
                      <a:r>
                        <a:rPr lang="en-GB" sz="1100" b="0" i="0" u="none" strike="noStrike" dirty="0">
                          <a:solidFill>
                            <a:srgbClr val="000000"/>
                          </a:solidFill>
                          <a:latin typeface="Calibri"/>
                        </a:rPr>
                        <a:t>8086</a:t>
                      </a:r>
                    </a:p>
                  </a:txBody>
                  <a:tcPr marL="2" marR="2" marT="2" marB="2" anchor="b">
                    <a:lnL>
                      <a:noFill/>
                    </a:lnL>
                    <a:lnR>
                      <a:noFill/>
                    </a:lnR>
                    <a:lnT>
                      <a:noFill/>
                    </a:lnT>
                    <a:lnB>
                      <a:noFill/>
                    </a:lnB>
                  </a:tcPr>
                </a:tc>
                <a:tc>
                  <a:txBody>
                    <a:bodyPr/>
                    <a:lstStyle/>
                    <a:p>
                      <a:pPr algn="r" fontAlgn="b"/>
                      <a:r>
                        <a:rPr lang="en-GB" sz="1100" b="0" i="0" u="none" strike="noStrike">
                          <a:solidFill>
                            <a:srgbClr val="000000"/>
                          </a:solidFill>
                          <a:latin typeface="Calibri"/>
                        </a:rPr>
                        <a:t>30,000</a:t>
                      </a:r>
                    </a:p>
                  </a:txBody>
                  <a:tcPr marL="2" marR="2" marT="2" marB="2" anchor="b">
                    <a:lnL>
                      <a:noFill/>
                    </a:lnL>
                    <a:lnR>
                      <a:noFill/>
                    </a:lnR>
                    <a:lnT>
                      <a:noFill/>
                    </a:lnT>
                    <a:lnB>
                      <a:noFill/>
                    </a:lnB>
                  </a:tcPr>
                </a:tc>
                <a:tc>
                  <a:txBody>
                    <a:bodyPr/>
                    <a:lstStyle/>
                    <a:p>
                      <a:pPr algn="r" fontAlgn="b"/>
                      <a:r>
                        <a:rPr lang="en-GB" sz="1100" b="0" i="0" u="none" strike="noStrike">
                          <a:solidFill>
                            <a:srgbClr val="000000"/>
                          </a:solidFill>
                          <a:latin typeface="Calibri"/>
                        </a:rPr>
                        <a:t>4</a:t>
                      </a:r>
                    </a:p>
                  </a:txBody>
                  <a:tcPr marL="2" marR="2" marT="2" marB="2" anchor="b">
                    <a:lnL>
                      <a:noFill/>
                    </a:lnL>
                    <a:lnR>
                      <a:noFill/>
                    </a:lnR>
                    <a:lnT>
                      <a:noFill/>
                    </a:lnT>
                    <a:lnB>
                      <a:noFill/>
                    </a:lnB>
                  </a:tcPr>
                </a:tc>
              </a:tr>
              <a:tr h="190500">
                <a:tc>
                  <a:txBody>
                    <a:bodyPr/>
                    <a:lstStyle/>
                    <a:p>
                      <a:pPr algn="l" fontAlgn="b"/>
                      <a:r>
                        <a:rPr lang="en-GB" sz="1100" b="0" i="0" u="none" strike="noStrike" dirty="0">
                          <a:solidFill>
                            <a:srgbClr val="000000"/>
                          </a:solidFill>
                          <a:latin typeface="Calibri"/>
                        </a:rPr>
                        <a:t>1984</a:t>
                      </a:r>
                    </a:p>
                  </a:txBody>
                  <a:tcPr marL="2" marR="2" marT="2" marB="2" anchor="b">
                    <a:lnL>
                      <a:noFill/>
                    </a:lnL>
                    <a:lnR>
                      <a:noFill/>
                    </a:lnR>
                    <a:lnT>
                      <a:noFill/>
                    </a:lnT>
                    <a:lnB>
                      <a:noFill/>
                    </a:lnB>
                  </a:tcPr>
                </a:tc>
                <a:tc>
                  <a:txBody>
                    <a:bodyPr/>
                    <a:lstStyle/>
                    <a:p>
                      <a:pPr algn="r" fontAlgn="b"/>
                      <a:r>
                        <a:rPr lang="en-GB" sz="1100" b="0" i="0" u="none" strike="noStrike" dirty="0">
                          <a:solidFill>
                            <a:srgbClr val="000000"/>
                          </a:solidFill>
                          <a:latin typeface="Calibri"/>
                        </a:rPr>
                        <a:t>286</a:t>
                      </a:r>
                    </a:p>
                  </a:txBody>
                  <a:tcPr marL="2" marR="2" marT="2" marB="2" anchor="b">
                    <a:lnL>
                      <a:noFill/>
                    </a:lnL>
                    <a:lnR>
                      <a:noFill/>
                    </a:lnR>
                    <a:lnT>
                      <a:noFill/>
                    </a:lnT>
                    <a:lnB>
                      <a:noFill/>
                    </a:lnB>
                  </a:tcPr>
                </a:tc>
                <a:tc>
                  <a:txBody>
                    <a:bodyPr/>
                    <a:lstStyle/>
                    <a:p>
                      <a:pPr algn="r" fontAlgn="b"/>
                      <a:r>
                        <a:rPr lang="en-GB" sz="1100" b="0" i="0" u="none" strike="noStrike">
                          <a:solidFill>
                            <a:srgbClr val="000000"/>
                          </a:solidFill>
                          <a:latin typeface="Calibri"/>
                        </a:rPr>
                        <a:t>134,000</a:t>
                      </a:r>
                    </a:p>
                  </a:txBody>
                  <a:tcPr marL="2" marR="2" marT="2" marB="2" anchor="b">
                    <a:lnL>
                      <a:noFill/>
                    </a:lnL>
                    <a:lnR>
                      <a:noFill/>
                    </a:lnR>
                    <a:lnT>
                      <a:noFill/>
                    </a:lnT>
                    <a:lnB>
                      <a:noFill/>
                    </a:lnB>
                  </a:tcPr>
                </a:tc>
                <a:tc>
                  <a:txBody>
                    <a:bodyPr/>
                    <a:lstStyle/>
                    <a:p>
                      <a:pPr algn="r" fontAlgn="b"/>
                      <a:r>
                        <a:rPr lang="en-GB" sz="1100" b="0" i="0" u="none" strike="noStrike">
                          <a:solidFill>
                            <a:srgbClr val="000000"/>
                          </a:solidFill>
                          <a:latin typeface="Calibri"/>
                        </a:rPr>
                        <a:t>12</a:t>
                      </a:r>
                    </a:p>
                  </a:txBody>
                  <a:tcPr marL="2" marR="2" marT="2" marB="2" anchor="b">
                    <a:lnL>
                      <a:noFill/>
                    </a:lnL>
                    <a:lnR>
                      <a:noFill/>
                    </a:lnR>
                    <a:lnT>
                      <a:noFill/>
                    </a:lnT>
                    <a:lnB>
                      <a:noFill/>
                    </a:lnB>
                  </a:tcPr>
                </a:tc>
              </a:tr>
              <a:tr h="190500">
                <a:tc>
                  <a:txBody>
                    <a:bodyPr/>
                    <a:lstStyle/>
                    <a:p>
                      <a:pPr algn="l" fontAlgn="b"/>
                      <a:r>
                        <a:rPr lang="en-GB" sz="1100" b="0" i="0" u="none" strike="noStrike" dirty="0">
                          <a:solidFill>
                            <a:srgbClr val="000000"/>
                          </a:solidFill>
                          <a:latin typeface="Calibri"/>
                        </a:rPr>
                        <a:t>1987</a:t>
                      </a:r>
                    </a:p>
                  </a:txBody>
                  <a:tcPr marL="2" marR="2" marT="2" marB="2" anchor="b">
                    <a:lnL>
                      <a:noFill/>
                    </a:lnL>
                    <a:lnR>
                      <a:noFill/>
                    </a:lnR>
                    <a:lnT>
                      <a:noFill/>
                    </a:lnT>
                    <a:lnB>
                      <a:noFill/>
                    </a:lnB>
                  </a:tcPr>
                </a:tc>
                <a:tc>
                  <a:txBody>
                    <a:bodyPr/>
                    <a:lstStyle/>
                    <a:p>
                      <a:pPr algn="r" fontAlgn="b"/>
                      <a:r>
                        <a:rPr lang="en-GB" sz="1100" b="0" i="0" u="none" strike="noStrike" dirty="0">
                          <a:solidFill>
                            <a:srgbClr val="000000"/>
                          </a:solidFill>
                          <a:latin typeface="Calibri"/>
                        </a:rPr>
                        <a:t>386SX</a:t>
                      </a:r>
                    </a:p>
                  </a:txBody>
                  <a:tcPr marL="2" marR="2" marT="2" marB="2" anchor="b">
                    <a:lnL>
                      <a:noFill/>
                    </a:lnL>
                    <a:lnR>
                      <a:noFill/>
                    </a:lnR>
                    <a:lnT>
                      <a:noFill/>
                    </a:lnT>
                    <a:lnB>
                      <a:noFill/>
                    </a:lnB>
                  </a:tcPr>
                </a:tc>
                <a:tc>
                  <a:txBody>
                    <a:bodyPr/>
                    <a:lstStyle/>
                    <a:p>
                      <a:pPr algn="r" fontAlgn="b"/>
                      <a:r>
                        <a:rPr lang="en-GB" sz="1100" b="0" i="0" u="none" strike="noStrike">
                          <a:solidFill>
                            <a:srgbClr val="000000"/>
                          </a:solidFill>
                          <a:latin typeface="Calibri"/>
                        </a:rPr>
                        <a:t>270,000</a:t>
                      </a:r>
                    </a:p>
                  </a:txBody>
                  <a:tcPr marL="2" marR="2" marT="2" marB="2" anchor="b">
                    <a:lnL>
                      <a:noFill/>
                    </a:lnL>
                    <a:lnR>
                      <a:noFill/>
                    </a:lnR>
                    <a:lnT>
                      <a:noFill/>
                    </a:lnT>
                    <a:lnB>
                      <a:noFill/>
                    </a:lnB>
                  </a:tcPr>
                </a:tc>
                <a:tc>
                  <a:txBody>
                    <a:bodyPr/>
                    <a:lstStyle/>
                    <a:p>
                      <a:pPr algn="r" fontAlgn="b"/>
                      <a:r>
                        <a:rPr lang="en-GB" sz="1100" b="0" i="0" u="none" strike="noStrike" dirty="0">
                          <a:solidFill>
                            <a:srgbClr val="000000"/>
                          </a:solidFill>
                          <a:latin typeface="Calibri"/>
                        </a:rPr>
                        <a:t>20</a:t>
                      </a:r>
                    </a:p>
                  </a:txBody>
                  <a:tcPr marL="2" marR="2" marT="2" marB="2" anchor="b">
                    <a:lnL>
                      <a:noFill/>
                    </a:lnL>
                    <a:lnR>
                      <a:noFill/>
                    </a:lnR>
                    <a:lnT>
                      <a:noFill/>
                    </a:lnT>
                    <a:lnB>
                      <a:noFill/>
                    </a:lnB>
                  </a:tcPr>
                </a:tc>
              </a:tr>
              <a:tr h="190500">
                <a:tc>
                  <a:txBody>
                    <a:bodyPr/>
                    <a:lstStyle/>
                    <a:p>
                      <a:pPr algn="l" fontAlgn="b"/>
                      <a:r>
                        <a:rPr lang="en-GB" sz="1100" b="0" i="0" u="none" strike="noStrike" dirty="0">
                          <a:solidFill>
                            <a:srgbClr val="000000"/>
                          </a:solidFill>
                          <a:latin typeface="Calibri"/>
                        </a:rPr>
                        <a:t>1988</a:t>
                      </a:r>
                    </a:p>
                  </a:txBody>
                  <a:tcPr marL="2" marR="2" marT="2" marB="2" anchor="b">
                    <a:lnL>
                      <a:noFill/>
                    </a:lnL>
                    <a:lnR>
                      <a:noFill/>
                    </a:lnR>
                    <a:lnT>
                      <a:noFill/>
                    </a:lnT>
                    <a:lnB>
                      <a:noFill/>
                    </a:lnB>
                  </a:tcPr>
                </a:tc>
                <a:tc>
                  <a:txBody>
                    <a:bodyPr/>
                    <a:lstStyle/>
                    <a:p>
                      <a:pPr algn="r" fontAlgn="b"/>
                      <a:r>
                        <a:rPr lang="en-GB" sz="1100" b="0" i="0" u="none" strike="noStrike" dirty="0">
                          <a:solidFill>
                            <a:srgbClr val="000000"/>
                          </a:solidFill>
                          <a:latin typeface="Calibri"/>
                        </a:rPr>
                        <a:t>386DX</a:t>
                      </a:r>
                    </a:p>
                  </a:txBody>
                  <a:tcPr marL="2" marR="2" marT="2" marB="2" anchor="b">
                    <a:lnL>
                      <a:noFill/>
                    </a:lnL>
                    <a:lnR>
                      <a:noFill/>
                    </a:lnR>
                    <a:lnT>
                      <a:noFill/>
                    </a:lnT>
                    <a:lnB>
                      <a:noFill/>
                    </a:lnB>
                  </a:tcPr>
                </a:tc>
                <a:tc>
                  <a:txBody>
                    <a:bodyPr/>
                    <a:lstStyle/>
                    <a:p>
                      <a:pPr algn="r" fontAlgn="b"/>
                      <a:r>
                        <a:rPr lang="en-GB" sz="1100" b="0" i="0" u="none" strike="noStrike">
                          <a:solidFill>
                            <a:srgbClr val="000000"/>
                          </a:solidFill>
                          <a:latin typeface="Calibri"/>
                        </a:rPr>
                        <a:t>275,000</a:t>
                      </a:r>
                    </a:p>
                  </a:txBody>
                  <a:tcPr marL="2" marR="2" marT="2" marB="2" anchor="b">
                    <a:lnL>
                      <a:noFill/>
                    </a:lnL>
                    <a:lnR>
                      <a:noFill/>
                    </a:lnR>
                    <a:lnT>
                      <a:noFill/>
                    </a:lnT>
                    <a:lnB>
                      <a:noFill/>
                    </a:lnB>
                  </a:tcPr>
                </a:tc>
                <a:tc>
                  <a:txBody>
                    <a:bodyPr/>
                    <a:lstStyle/>
                    <a:p>
                      <a:pPr algn="r" fontAlgn="b"/>
                      <a:r>
                        <a:rPr lang="en-GB" sz="1100" b="0" i="0" u="none" strike="noStrike">
                          <a:solidFill>
                            <a:srgbClr val="000000"/>
                          </a:solidFill>
                          <a:latin typeface="Calibri"/>
                        </a:rPr>
                        <a:t>50</a:t>
                      </a:r>
                    </a:p>
                  </a:txBody>
                  <a:tcPr marL="2" marR="2" marT="2" marB="2" anchor="b">
                    <a:lnL>
                      <a:noFill/>
                    </a:lnL>
                    <a:lnR>
                      <a:noFill/>
                    </a:lnR>
                    <a:lnT>
                      <a:noFill/>
                    </a:lnT>
                    <a:lnB>
                      <a:noFill/>
                    </a:lnB>
                  </a:tcPr>
                </a:tc>
              </a:tr>
              <a:tr h="190500">
                <a:tc>
                  <a:txBody>
                    <a:bodyPr/>
                    <a:lstStyle/>
                    <a:p>
                      <a:pPr algn="l" fontAlgn="b"/>
                      <a:r>
                        <a:rPr lang="en-GB" sz="1100" b="0" i="0" u="none" strike="noStrike" dirty="0">
                          <a:solidFill>
                            <a:srgbClr val="000000"/>
                          </a:solidFill>
                          <a:latin typeface="Calibri"/>
                        </a:rPr>
                        <a:t>1989</a:t>
                      </a:r>
                    </a:p>
                  </a:txBody>
                  <a:tcPr marL="2" marR="2" marT="2" marB="2" anchor="b">
                    <a:lnL>
                      <a:noFill/>
                    </a:lnL>
                    <a:lnR>
                      <a:noFill/>
                    </a:lnR>
                    <a:lnT>
                      <a:noFill/>
                    </a:lnT>
                    <a:lnB>
                      <a:noFill/>
                    </a:lnB>
                  </a:tcPr>
                </a:tc>
                <a:tc>
                  <a:txBody>
                    <a:bodyPr/>
                    <a:lstStyle/>
                    <a:p>
                      <a:pPr algn="r" fontAlgn="b"/>
                      <a:r>
                        <a:rPr lang="en-GB" sz="1100" b="0" i="0" u="none" strike="noStrike" dirty="0">
                          <a:solidFill>
                            <a:srgbClr val="000000"/>
                          </a:solidFill>
                          <a:latin typeface="Calibri"/>
                        </a:rPr>
                        <a:t>486</a:t>
                      </a:r>
                    </a:p>
                  </a:txBody>
                  <a:tcPr marL="2" marR="2" marT="2" marB="2" anchor="b">
                    <a:lnL>
                      <a:noFill/>
                    </a:lnL>
                    <a:lnR>
                      <a:noFill/>
                    </a:lnR>
                    <a:lnT>
                      <a:noFill/>
                    </a:lnT>
                    <a:lnB>
                      <a:noFill/>
                    </a:lnB>
                  </a:tcPr>
                </a:tc>
                <a:tc>
                  <a:txBody>
                    <a:bodyPr/>
                    <a:lstStyle/>
                    <a:p>
                      <a:pPr algn="r" fontAlgn="b"/>
                      <a:r>
                        <a:rPr lang="en-GB" sz="1100" b="0" i="0" u="none" strike="noStrike">
                          <a:solidFill>
                            <a:srgbClr val="000000"/>
                          </a:solidFill>
                          <a:latin typeface="Calibri"/>
                        </a:rPr>
                        <a:t>1,200,000</a:t>
                      </a:r>
                    </a:p>
                  </a:txBody>
                  <a:tcPr marL="2" marR="2" marT="2" marB="2" anchor="b">
                    <a:lnL>
                      <a:noFill/>
                    </a:lnL>
                    <a:lnR>
                      <a:noFill/>
                    </a:lnR>
                    <a:lnT>
                      <a:noFill/>
                    </a:lnT>
                    <a:lnB>
                      <a:noFill/>
                    </a:lnB>
                  </a:tcPr>
                </a:tc>
                <a:tc>
                  <a:txBody>
                    <a:bodyPr/>
                    <a:lstStyle/>
                    <a:p>
                      <a:pPr algn="r" fontAlgn="b"/>
                      <a:r>
                        <a:rPr lang="en-GB" sz="1100" b="0" i="0" u="none" strike="noStrike">
                          <a:solidFill>
                            <a:srgbClr val="000000"/>
                          </a:solidFill>
                          <a:latin typeface="Calibri"/>
                        </a:rPr>
                        <a:t>60</a:t>
                      </a:r>
                    </a:p>
                  </a:txBody>
                  <a:tcPr marL="2" marR="2" marT="2" marB="2" anchor="b">
                    <a:lnL>
                      <a:noFill/>
                    </a:lnL>
                    <a:lnR>
                      <a:noFill/>
                    </a:lnR>
                    <a:lnT>
                      <a:noFill/>
                    </a:lnT>
                    <a:lnB>
                      <a:noFill/>
                    </a:lnB>
                  </a:tcPr>
                </a:tc>
              </a:tr>
              <a:tr h="190500">
                <a:tc>
                  <a:txBody>
                    <a:bodyPr/>
                    <a:lstStyle/>
                    <a:p>
                      <a:pPr algn="l" fontAlgn="b"/>
                      <a:r>
                        <a:rPr lang="en-GB" sz="1100" b="0" i="0" u="none" strike="noStrike" dirty="0">
                          <a:solidFill>
                            <a:srgbClr val="000000"/>
                          </a:solidFill>
                          <a:latin typeface="Calibri"/>
                        </a:rPr>
                        <a:t>1993</a:t>
                      </a:r>
                    </a:p>
                  </a:txBody>
                  <a:tcPr marL="2" marR="2" marT="2" marB="2" anchor="b">
                    <a:lnL>
                      <a:noFill/>
                    </a:lnL>
                    <a:lnR>
                      <a:noFill/>
                    </a:lnR>
                    <a:lnT>
                      <a:noFill/>
                    </a:lnT>
                    <a:lnB>
                      <a:noFill/>
                    </a:lnB>
                  </a:tcPr>
                </a:tc>
                <a:tc>
                  <a:txBody>
                    <a:bodyPr/>
                    <a:lstStyle/>
                    <a:p>
                      <a:pPr algn="r" fontAlgn="b"/>
                      <a:r>
                        <a:rPr lang="en-GB" sz="1100" b="0" i="0" u="none" strike="noStrike" dirty="0">
                          <a:solidFill>
                            <a:srgbClr val="000000"/>
                          </a:solidFill>
                          <a:latin typeface="Calibri"/>
                        </a:rPr>
                        <a:t>P60</a:t>
                      </a:r>
                    </a:p>
                  </a:txBody>
                  <a:tcPr marL="2" marR="2" marT="2" marB="2" anchor="b">
                    <a:lnL>
                      <a:noFill/>
                    </a:lnL>
                    <a:lnR>
                      <a:noFill/>
                    </a:lnR>
                    <a:lnT>
                      <a:noFill/>
                    </a:lnT>
                    <a:lnB>
                      <a:noFill/>
                    </a:lnB>
                  </a:tcPr>
                </a:tc>
                <a:tc>
                  <a:txBody>
                    <a:bodyPr/>
                    <a:lstStyle/>
                    <a:p>
                      <a:pPr algn="r" fontAlgn="b"/>
                      <a:r>
                        <a:rPr lang="en-GB" sz="1100" b="0" i="0" u="none" strike="noStrike">
                          <a:solidFill>
                            <a:srgbClr val="000000"/>
                          </a:solidFill>
                          <a:latin typeface="Calibri"/>
                        </a:rPr>
                        <a:t>3,100,000</a:t>
                      </a:r>
                    </a:p>
                  </a:txBody>
                  <a:tcPr marL="2" marR="2" marT="2" marB="2" anchor="b">
                    <a:lnL>
                      <a:noFill/>
                    </a:lnL>
                    <a:lnR>
                      <a:noFill/>
                    </a:lnR>
                    <a:lnT>
                      <a:noFill/>
                    </a:lnT>
                    <a:lnB>
                      <a:noFill/>
                    </a:lnB>
                  </a:tcPr>
                </a:tc>
                <a:tc>
                  <a:txBody>
                    <a:bodyPr/>
                    <a:lstStyle/>
                    <a:p>
                      <a:pPr algn="r" fontAlgn="b"/>
                      <a:r>
                        <a:rPr lang="en-GB" sz="1100" b="0" i="0" u="none" strike="noStrike">
                          <a:solidFill>
                            <a:srgbClr val="000000"/>
                          </a:solidFill>
                          <a:latin typeface="Calibri"/>
                        </a:rPr>
                        <a:t>60</a:t>
                      </a:r>
                    </a:p>
                  </a:txBody>
                  <a:tcPr marL="2" marR="2" marT="2" marB="2" anchor="b">
                    <a:lnL>
                      <a:noFill/>
                    </a:lnL>
                    <a:lnR>
                      <a:noFill/>
                    </a:lnR>
                    <a:lnT>
                      <a:noFill/>
                    </a:lnT>
                    <a:lnB>
                      <a:noFill/>
                    </a:lnB>
                  </a:tcPr>
                </a:tc>
              </a:tr>
              <a:tr h="190500">
                <a:tc>
                  <a:txBody>
                    <a:bodyPr/>
                    <a:lstStyle/>
                    <a:p>
                      <a:pPr algn="l" fontAlgn="b"/>
                      <a:r>
                        <a:rPr lang="en-GB" sz="1100" b="0" i="0" u="none" strike="noStrike" dirty="0">
                          <a:solidFill>
                            <a:srgbClr val="000000"/>
                          </a:solidFill>
                          <a:latin typeface="Calibri"/>
                        </a:rPr>
                        <a:t>1995</a:t>
                      </a:r>
                    </a:p>
                  </a:txBody>
                  <a:tcPr marL="2" marR="2" marT="2" marB="2" anchor="b">
                    <a:lnL>
                      <a:noFill/>
                    </a:lnL>
                    <a:lnR>
                      <a:noFill/>
                    </a:lnR>
                    <a:lnT>
                      <a:noFill/>
                    </a:lnT>
                    <a:lnB>
                      <a:noFill/>
                    </a:lnB>
                  </a:tcPr>
                </a:tc>
                <a:tc>
                  <a:txBody>
                    <a:bodyPr/>
                    <a:lstStyle/>
                    <a:p>
                      <a:pPr algn="r" fontAlgn="b"/>
                      <a:r>
                        <a:rPr lang="en-GB" sz="1100" b="0" i="0" u="none" strike="noStrike" dirty="0" err="1">
                          <a:solidFill>
                            <a:srgbClr val="000000"/>
                          </a:solidFill>
                          <a:latin typeface="Calibri"/>
                        </a:rPr>
                        <a:t>Ppro</a:t>
                      </a:r>
                      <a:endParaRPr lang="en-GB" sz="1100" b="0" i="0" u="none" strike="noStrike" dirty="0">
                        <a:solidFill>
                          <a:srgbClr val="000000"/>
                        </a:solidFill>
                        <a:latin typeface="Calibri"/>
                      </a:endParaRPr>
                    </a:p>
                  </a:txBody>
                  <a:tcPr marL="2" marR="2" marT="2" marB="2" anchor="b">
                    <a:lnL>
                      <a:noFill/>
                    </a:lnL>
                    <a:lnR>
                      <a:noFill/>
                    </a:lnR>
                    <a:lnT>
                      <a:noFill/>
                    </a:lnT>
                    <a:lnB>
                      <a:noFill/>
                    </a:lnB>
                  </a:tcPr>
                </a:tc>
                <a:tc>
                  <a:txBody>
                    <a:bodyPr/>
                    <a:lstStyle/>
                    <a:p>
                      <a:pPr algn="r" fontAlgn="b"/>
                      <a:r>
                        <a:rPr lang="en-GB" sz="1100" b="0" i="0" u="none" strike="noStrike">
                          <a:solidFill>
                            <a:srgbClr val="000000"/>
                          </a:solidFill>
                          <a:latin typeface="Calibri"/>
                        </a:rPr>
                        <a:t>5,500,000</a:t>
                      </a:r>
                    </a:p>
                  </a:txBody>
                  <a:tcPr marL="2" marR="2" marT="2" marB="2" anchor="b">
                    <a:lnL>
                      <a:noFill/>
                    </a:lnL>
                    <a:lnR>
                      <a:noFill/>
                    </a:lnR>
                    <a:lnT>
                      <a:noFill/>
                    </a:lnT>
                    <a:lnB>
                      <a:noFill/>
                    </a:lnB>
                  </a:tcPr>
                </a:tc>
                <a:tc>
                  <a:txBody>
                    <a:bodyPr/>
                    <a:lstStyle/>
                    <a:p>
                      <a:pPr algn="r" fontAlgn="b"/>
                      <a:r>
                        <a:rPr lang="en-GB" sz="1100" b="0" i="0" u="none" strike="noStrike">
                          <a:solidFill>
                            <a:srgbClr val="000000"/>
                          </a:solidFill>
                          <a:latin typeface="Calibri"/>
                        </a:rPr>
                        <a:t>200</a:t>
                      </a:r>
                    </a:p>
                  </a:txBody>
                  <a:tcPr marL="2" marR="2" marT="2" marB="2" anchor="b">
                    <a:lnL>
                      <a:noFill/>
                    </a:lnL>
                    <a:lnR>
                      <a:noFill/>
                    </a:lnR>
                    <a:lnT>
                      <a:noFill/>
                    </a:lnT>
                    <a:lnB>
                      <a:noFill/>
                    </a:lnB>
                  </a:tcPr>
                </a:tc>
              </a:tr>
              <a:tr h="190500">
                <a:tc>
                  <a:txBody>
                    <a:bodyPr/>
                    <a:lstStyle/>
                    <a:p>
                      <a:pPr algn="l" fontAlgn="b"/>
                      <a:r>
                        <a:rPr lang="en-GB" sz="1100" b="0" i="0" u="none" strike="noStrike" dirty="0">
                          <a:solidFill>
                            <a:srgbClr val="000000"/>
                          </a:solidFill>
                          <a:latin typeface="Calibri"/>
                        </a:rPr>
                        <a:t>1997</a:t>
                      </a:r>
                    </a:p>
                  </a:txBody>
                  <a:tcPr marL="2" marR="2" marT="2" marB="2" anchor="b">
                    <a:lnL>
                      <a:noFill/>
                    </a:lnL>
                    <a:lnR>
                      <a:noFill/>
                    </a:lnR>
                    <a:lnT>
                      <a:noFill/>
                    </a:lnT>
                    <a:lnB>
                      <a:noFill/>
                    </a:lnB>
                  </a:tcPr>
                </a:tc>
                <a:tc>
                  <a:txBody>
                    <a:bodyPr/>
                    <a:lstStyle/>
                    <a:p>
                      <a:pPr algn="r" fontAlgn="b"/>
                      <a:r>
                        <a:rPr lang="en-GB" sz="1100" b="0" i="0" u="none" strike="noStrike" dirty="0">
                          <a:solidFill>
                            <a:srgbClr val="000000"/>
                          </a:solidFill>
                          <a:latin typeface="Calibri"/>
                        </a:rPr>
                        <a:t>k6-200</a:t>
                      </a:r>
                    </a:p>
                  </a:txBody>
                  <a:tcPr marL="2" marR="2" marT="2" marB="2" anchor="b">
                    <a:lnL>
                      <a:noFill/>
                    </a:lnL>
                    <a:lnR>
                      <a:noFill/>
                    </a:lnR>
                    <a:lnT>
                      <a:noFill/>
                    </a:lnT>
                    <a:lnB>
                      <a:noFill/>
                    </a:lnB>
                  </a:tcPr>
                </a:tc>
                <a:tc>
                  <a:txBody>
                    <a:bodyPr/>
                    <a:lstStyle/>
                    <a:p>
                      <a:pPr algn="r" fontAlgn="b"/>
                      <a:r>
                        <a:rPr lang="en-GB" sz="1100" b="0" i="0" u="none" strike="noStrike">
                          <a:solidFill>
                            <a:srgbClr val="000000"/>
                          </a:solidFill>
                          <a:latin typeface="Calibri"/>
                        </a:rPr>
                        <a:t>8,800,000</a:t>
                      </a:r>
                    </a:p>
                  </a:txBody>
                  <a:tcPr marL="2" marR="2" marT="2" marB="2" anchor="b">
                    <a:lnL>
                      <a:noFill/>
                    </a:lnL>
                    <a:lnR>
                      <a:noFill/>
                    </a:lnR>
                    <a:lnT>
                      <a:noFill/>
                    </a:lnT>
                    <a:lnB>
                      <a:noFill/>
                    </a:lnB>
                  </a:tcPr>
                </a:tc>
                <a:tc>
                  <a:txBody>
                    <a:bodyPr/>
                    <a:lstStyle/>
                    <a:p>
                      <a:pPr algn="r" fontAlgn="b"/>
                      <a:r>
                        <a:rPr lang="en-GB" sz="1100" b="0" i="0" u="none" strike="noStrike">
                          <a:solidFill>
                            <a:srgbClr val="000000"/>
                          </a:solidFill>
                          <a:latin typeface="Calibri"/>
                        </a:rPr>
                        <a:t>200</a:t>
                      </a:r>
                    </a:p>
                  </a:txBody>
                  <a:tcPr marL="2" marR="2" marT="2" marB="2" anchor="b">
                    <a:lnL>
                      <a:noFill/>
                    </a:lnL>
                    <a:lnR>
                      <a:noFill/>
                    </a:lnR>
                    <a:lnT>
                      <a:noFill/>
                    </a:lnT>
                    <a:lnB>
                      <a:noFill/>
                    </a:lnB>
                  </a:tcPr>
                </a:tc>
              </a:tr>
              <a:tr h="190500">
                <a:tc>
                  <a:txBody>
                    <a:bodyPr/>
                    <a:lstStyle/>
                    <a:p>
                      <a:pPr algn="l" fontAlgn="b"/>
                      <a:r>
                        <a:rPr lang="en-GB" sz="1100" b="0" i="0" u="none" strike="noStrike" dirty="0">
                          <a:solidFill>
                            <a:srgbClr val="000000"/>
                          </a:solidFill>
                          <a:latin typeface="Calibri"/>
                        </a:rPr>
                        <a:t>1997</a:t>
                      </a:r>
                    </a:p>
                  </a:txBody>
                  <a:tcPr marL="2" marR="2" marT="2" marB="2" anchor="b">
                    <a:lnL>
                      <a:noFill/>
                    </a:lnL>
                    <a:lnR>
                      <a:noFill/>
                    </a:lnR>
                    <a:lnT>
                      <a:noFill/>
                    </a:lnT>
                    <a:lnB>
                      <a:noFill/>
                    </a:lnB>
                  </a:tcPr>
                </a:tc>
                <a:tc>
                  <a:txBody>
                    <a:bodyPr/>
                    <a:lstStyle/>
                    <a:p>
                      <a:pPr algn="r" fontAlgn="b"/>
                      <a:r>
                        <a:rPr lang="en-GB" sz="1100" b="0" i="0" u="none" strike="noStrike" dirty="0">
                          <a:solidFill>
                            <a:srgbClr val="000000"/>
                          </a:solidFill>
                          <a:latin typeface="Calibri"/>
                        </a:rPr>
                        <a:t>Pentium2</a:t>
                      </a:r>
                    </a:p>
                  </a:txBody>
                  <a:tcPr marL="2" marR="2" marT="2" marB="2" anchor="b">
                    <a:lnL>
                      <a:noFill/>
                    </a:lnL>
                    <a:lnR>
                      <a:noFill/>
                    </a:lnR>
                    <a:lnT>
                      <a:noFill/>
                    </a:lnT>
                    <a:lnB>
                      <a:noFill/>
                    </a:lnB>
                  </a:tcPr>
                </a:tc>
                <a:tc>
                  <a:txBody>
                    <a:bodyPr/>
                    <a:lstStyle/>
                    <a:p>
                      <a:pPr algn="r" fontAlgn="b"/>
                      <a:r>
                        <a:rPr lang="en-GB" sz="1100" b="0" i="0" u="none" strike="noStrike">
                          <a:solidFill>
                            <a:srgbClr val="000000"/>
                          </a:solidFill>
                          <a:latin typeface="Calibri"/>
                        </a:rPr>
                        <a:t>7,500,000</a:t>
                      </a:r>
                    </a:p>
                  </a:txBody>
                  <a:tcPr marL="2" marR="2" marT="2" marB="2" anchor="b">
                    <a:lnL>
                      <a:noFill/>
                    </a:lnL>
                    <a:lnR>
                      <a:noFill/>
                    </a:lnR>
                    <a:lnT>
                      <a:noFill/>
                    </a:lnT>
                    <a:lnB>
                      <a:noFill/>
                    </a:lnB>
                  </a:tcPr>
                </a:tc>
                <a:tc>
                  <a:txBody>
                    <a:bodyPr/>
                    <a:lstStyle/>
                    <a:p>
                      <a:pPr algn="r" fontAlgn="b"/>
                      <a:r>
                        <a:rPr lang="en-GB" sz="1100" b="0" i="0" u="none" strike="noStrike">
                          <a:solidFill>
                            <a:srgbClr val="000000"/>
                          </a:solidFill>
                          <a:latin typeface="Calibri"/>
                        </a:rPr>
                        <a:t>233</a:t>
                      </a:r>
                    </a:p>
                  </a:txBody>
                  <a:tcPr marL="2" marR="2" marT="2" marB="2" anchor="b">
                    <a:lnL>
                      <a:noFill/>
                    </a:lnL>
                    <a:lnR>
                      <a:noFill/>
                    </a:lnR>
                    <a:lnT>
                      <a:noFill/>
                    </a:lnT>
                    <a:lnB>
                      <a:noFill/>
                    </a:lnB>
                  </a:tcPr>
                </a:tc>
              </a:tr>
              <a:tr h="190500">
                <a:tc>
                  <a:txBody>
                    <a:bodyPr/>
                    <a:lstStyle/>
                    <a:p>
                      <a:pPr algn="l" fontAlgn="b"/>
                      <a:r>
                        <a:rPr lang="en-GB" sz="1100" b="0" i="0" u="none" strike="noStrike" dirty="0">
                          <a:solidFill>
                            <a:srgbClr val="000000"/>
                          </a:solidFill>
                          <a:latin typeface="Calibri"/>
                        </a:rPr>
                        <a:t>1999</a:t>
                      </a:r>
                    </a:p>
                  </a:txBody>
                  <a:tcPr marL="2" marR="2" marT="2" marB="2" anchor="b">
                    <a:lnL>
                      <a:noFill/>
                    </a:lnL>
                    <a:lnR>
                      <a:noFill/>
                    </a:lnR>
                    <a:lnT>
                      <a:noFill/>
                    </a:lnT>
                    <a:lnB>
                      <a:noFill/>
                    </a:lnB>
                  </a:tcPr>
                </a:tc>
                <a:tc>
                  <a:txBody>
                    <a:bodyPr/>
                    <a:lstStyle/>
                    <a:p>
                      <a:pPr algn="r" fontAlgn="b"/>
                      <a:r>
                        <a:rPr lang="en-GB" sz="1100" b="0" i="0" u="none" strike="noStrike" dirty="0" err="1">
                          <a:solidFill>
                            <a:srgbClr val="000000"/>
                          </a:solidFill>
                          <a:latin typeface="Calibri"/>
                        </a:rPr>
                        <a:t>Athlon</a:t>
                      </a:r>
                      <a:endParaRPr lang="en-GB" sz="1100" b="0" i="0" u="none" strike="noStrike" dirty="0">
                        <a:solidFill>
                          <a:srgbClr val="000000"/>
                        </a:solidFill>
                        <a:latin typeface="Calibri"/>
                      </a:endParaRPr>
                    </a:p>
                  </a:txBody>
                  <a:tcPr marL="2" marR="2" marT="2" marB="2" anchor="b">
                    <a:lnL>
                      <a:noFill/>
                    </a:lnL>
                    <a:lnR>
                      <a:noFill/>
                    </a:lnR>
                    <a:lnT>
                      <a:noFill/>
                    </a:lnT>
                    <a:lnB>
                      <a:noFill/>
                    </a:lnB>
                  </a:tcPr>
                </a:tc>
                <a:tc>
                  <a:txBody>
                    <a:bodyPr/>
                    <a:lstStyle/>
                    <a:p>
                      <a:pPr algn="r" fontAlgn="b"/>
                      <a:r>
                        <a:rPr lang="en-GB" sz="1100" b="0" i="0" u="none" strike="noStrike">
                          <a:solidFill>
                            <a:srgbClr val="000000"/>
                          </a:solidFill>
                          <a:latin typeface="Calibri"/>
                        </a:rPr>
                        <a:t>22,000,000</a:t>
                      </a:r>
                    </a:p>
                  </a:txBody>
                  <a:tcPr marL="2" marR="2" marT="2" marB="2" anchor="b">
                    <a:lnL>
                      <a:noFill/>
                    </a:lnL>
                    <a:lnR>
                      <a:noFill/>
                    </a:lnR>
                    <a:lnT>
                      <a:noFill/>
                    </a:lnT>
                    <a:lnB>
                      <a:noFill/>
                    </a:lnB>
                  </a:tcPr>
                </a:tc>
                <a:tc>
                  <a:txBody>
                    <a:bodyPr/>
                    <a:lstStyle/>
                    <a:p>
                      <a:pPr algn="r" fontAlgn="b"/>
                      <a:r>
                        <a:rPr lang="en-GB" sz="1100" b="0" i="0" u="none" strike="noStrike">
                          <a:solidFill>
                            <a:srgbClr val="000000"/>
                          </a:solidFill>
                          <a:latin typeface="Calibri"/>
                        </a:rPr>
                        <a:t>600</a:t>
                      </a:r>
                    </a:p>
                  </a:txBody>
                  <a:tcPr marL="2" marR="2" marT="2" marB="2" anchor="b">
                    <a:lnL>
                      <a:noFill/>
                    </a:lnL>
                    <a:lnR>
                      <a:noFill/>
                    </a:lnR>
                    <a:lnT>
                      <a:noFill/>
                    </a:lnT>
                    <a:lnB>
                      <a:noFill/>
                    </a:lnB>
                  </a:tcPr>
                </a:tc>
              </a:tr>
              <a:tr h="190500">
                <a:tc>
                  <a:txBody>
                    <a:bodyPr/>
                    <a:lstStyle/>
                    <a:p>
                      <a:pPr algn="l" fontAlgn="b"/>
                      <a:r>
                        <a:rPr lang="en-GB" sz="1100" b="0" i="0" u="none" strike="noStrike" dirty="0">
                          <a:solidFill>
                            <a:srgbClr val="000000"/>
                          </a:solidFill>
                          <a:latin typeface="Calibri"/>
                        </a:rPr>
                        <a:t>1999</a:t>
                      </a:r>
                    </a:p>
                  </a:txBody>
                  <a:tcPr marL="2" marR="2" marT="2" marB="2" anchor="b">
                    <a:lnL>
                      <a:noFill/>
                    </a:lnL>
                    <a:lnR>
                      <a:noFill/>
                    </a:lnR>
                    <a:lnT>
                      <a:noFill/>
                    </a:lnT>
                    <a:lnB>
                      <a:noFill/>
                    </a:lnB>
                  </a:tcPr>
                </a:tc>
                <a:tc>
                  <a:txBody>
                    <a:bodyPr/>
                    <a:lstStyle/>
                    <a:p>
                      <a:pPr algn="r" fontAlgn="b"/>
                      <a:r>
                        <a:rPr lang="en-GB" sz="1100" b="0" i="0" u="none" strike="noStrike" dirty="0">
                          <a:solidFill>
                            <a:srgbClr val="000000"/>
                          </a:solidFill>
                          <a:latin typeface="Calibri"/>
                        </a:rPr>
                        <a:t>Pentium3</a:t>
                      </a:r>
                    </a:p>
                  </a:txBody>
                  <a:tcPr marL="2" marR="2" marT="2" marB="2" anchor="b">
                    <a:lnL>
                      <a:noFill/>
                    </a:lnL>
                    <a:lnR>
                      <a:noFill/>
                    </a:lnR>
                    <a:lnT>
                      <a:noFill/>
                    </a:lnT>
                    <a:lnB>
                      <a:noFill/>
                    </a:lnB>
                  </a:tcPr>
                </a:tc>
                <a:tc>
                  <a:txBody>
                    <a:bodyPr/>
                    <a:lstStyle/>
                    <a:p>
                      <a:pPr algn="r" fontAlgn="b"/>
                      <a:r>
                        <a:rPr lang="en-GB" sz="1100" b="0" i="0" u="none" strike="noStrike" dirty="0">
                          <a:solidFill>
                            <a:srgbClr val="000000"/>
                          </a:solidFill>
                          <a:latin typeface="Calibri"/>
                        </a:rPr>
                        <a:t>28,000,000</a:t>
                      </a:r>
                    </a:p>
                  </a:txBody>
                  <a:tcPr marL="2" marR="2" marT="2" marB="2" anchor="b">
                    <a:lnL>
                      <a:noFill/>
                    </a:lnL>
                    <a:lnR>
                      <a:noFill/>
                    </a:lnR>
                    <a:lnT>
                      <a:noFill/>
                    </a:lnT>
                    <a:lnB>
                      <a:noFill/>
                    </a:lnB>
                  </a:tcPr>
                </a:tc>
                <a:tc>
                  <a:txBody>
                    <a:bodyPr/>
                    <a:lstStyle/>
                    <a:p>
                      <a:pPr algn="r" fontAlgn="b"/>
                      <a:r>
                        <a:rPr lang="en-GB" sz="1100" b="0" i="0" u="none" strike="noStrike">
                          <a:solidFill>
                            <a:srgbClr val="000000"/>
                          </a:solidFill>
                          <a:latin typeface="Calibri"/>
                        </a:rPr>
                        <a:t>600</a:t>
                      </a:r>
                    </a:p>
                  </a:txBody>
                  <a:tcPr marL="2" marR="2" marT="2" marB="2" anchor="b">
                    <a:lnL>
                      <a:noFill/>
                    </a:lnL>
                    <a:lnR>
                      <a:noFill/>
                    </a:lnR>
                    <a:lnT>
                      <a:noFill/>
                    </a:lnT>
                    <a:lnB>
                      <a:noFill/>
                    </a:lnB>
                  </a:tcPr>
                </a:tc>
              </a:tr>
              <a:tr h="190500">
                <a:tc>
                  <a:txBody>
                    <a:bodyPr/>
                    <a:lstStyle/>
                    <a:p>
                      <a:pPr algn="l" fontAlgn="b"/>
                      <a:r>
                        <a:rPr lang="en-GB" sz="1100" b="0" i="0" u="none" strike="noStrike" dirty="0">
                          <a:solidFill>
                            <a:srgbClr val="000000"/>
                          </a:solidFill>
                          <a:latin typeface="Calibri"/>
                        </a:rPr>
                        <a:t>2000</a:t>
                      </a:r>
                    </a:p>
                  </a:txBody>
                  <a:tcPr marL="2" marR="2" marT="2" marB="2" anchor="b">
                    <a:lnL>
                      <a:noFill/>
                    </a:lnL>
                    <a:lnR>
                      <a:noFill/>
                    </a:lnR>
                    <a:lnT>
                      <a:noFill/>
                    </a:lnT>
                    <a:lnB>
                      <a:noFill/>
                    </a:lnB>
                  </a:tcPr>
                </a:tc>
                <a:tc>
                  <a:txBody>
                    <a:bodyPr/>
                    <a:lstStyle/>
                    <a:p>
                      <a:pPr algn="r" fontAlgn="b"/>
                      <a:r>
                        <a:rPr lang="en-GB" sz="1100" b="0" i="0" u="none" strike="noStrike" dirty="0">
                          <a:solidFill>
                            <a:srgbClr val="000000"/>
                          </a:solidFill>
                          <a:latin typeface="Calibri"/>
                        </a:rPr>
                        <a:t>P4</a:t>
                      </a:r>
                    </a:p>
                  </a:txBody>
                  <a:tcPr marL="2" marR="2" marT="2" marB="2" anchor="b">
                    <a:lnL>
                      <a:noFill/>
                    </a:lnL>
                    <a:lnR>
                      <a:noFill/>
                    </a:lnR>
                    <a:lnT>
                      <a:noFill/>
                    </a:lnT>
                    <a:lnB>
                      <a:noFill/>
                    </a:lnB>
                  </a:tcPr>
                </a:tc>
                <a:tc>
                  <a:txBody>
                    <a:bodyPr/>
                    <a:lstStyle/>
                    <a:p>
                      <a:pPr algn="r" fontAlgn="b"/>
                      <a:r>
                        <a:rPr lang="en-GB" sz="1100" b="0" i="0" u="none" strike="noStrike">
                          <a:solidFill>
                            <a:srgbClr val="000000"/>
                          </a:solidFill>
                          <a:latin typeface="Calibri"/>
                        </a:rPr>
                        <a:t>42,000,000</a:t>
                      </a:r>
                    </a:p>
                  </a:txBody>
                  <a:tcPr marL="2" marR="2" marT="2" marB="2" anchor="b">
                    <a:lnL>
                      <a:noFill/>
                    </a:lnL>
                    <a:lnR>
                      <a:noFill/>
                    </a:lnR>
                    <a:lnT>
                      <a:noFill/>
                    </a:lnT>
                    <a:lnB>
                      <a:noFill/>
                    </a:lnB>
                  </a:tcPr>
                </a:tc>
                <a:tc>
                  <a:txBody>
                    <a:bodyPr/>
                    <a:lstStyle/>
                    <a:p>
                      <a:pPr algn="r" fontAlgn="b"/>
                      <a:r>
                        <a:rPr lang="en-GB" sz="1100" b="0" i="0" u="none" strike="noStrike">
                          <a:solidFill>
                            <a:srgbClr val="000000"/>
                          </a:solidFill>
                          <a:latin typeface="Calibri"/>
                        </a:rPr>
                        <a:t>1400</a:t>
                      </a:r>
                    </a:p>
                  </a:txBody>
                  <a:tcPr marL="2" marR="2" marT="2" marB="2" anchor="b">
                    <a:lnL>
                      <a:noFill/>
                    </a:lnL>
                    <a:lnR>
                      <a:noFill/>
                    </a:lnR>
                    <a:lnT>
                      <a:noFill/>
                    </a:lnT>
                    <a:lnB>
                      <a:noFill/>
                    </a:lnB>
                  </a:tcPr>
                </a:tc>
              </a:tr>
              <a:tr h="190500">
                <a:tc>
                  <a:txBody>
                    <a:bodyPr/>
                    <a:lstStyle/>
                    <a:p>
                      <a:pPr algn="l" fontAlgn="b"/>
                      <a:r>
                        <a:rPr lang="en-GB" sz="1100" b="0" i="0" u="none" strike="noStrike" dirty="0">
                          <a:solidFill>
                            <a:srgbClr val="000000"/>
                          </a:solidFill>
                          <a:latin typeface="Calibri"/>
                        </a:rPr>
                        <a:t>2001</a:t>
                      </a:r>
                    </a:p>
                  </a:txBody>
                  <a:tcPr marL="2" marR="2" marT="2" marB="2" anchor="b">
                    <a:lnL>
                      <a:noFill/>
                    </a:lnL>
                    <a:lnR>
                      <a:noFill/>
                    </a:lnR>
                    <a:lnT>
                      <a:noFill/>
                    </a:lnT>
                    <a:lnB>
                      <a:noFill/>
                    </a:lnB>
                  </a:tcPr>
                </a:tc>
                <a:tc>
                  <a:txBody>
                    <a:bodyPr/>
                    <a:lstStyle/>
                    <a:p>
                      <a:pPr algn="r" fontAlgn="b"/>
                      <a:r>
                        <a:rPr lang="en-GB" sz="1100" b="0" i="0" u="none" strike="noStrike" dirty="0" err="1">
                          <a:solidFill>
                            <a:srgbClr val="000000"/>
                          </a:solidFill>
                          <a:latin typeface="Calibri"/>
                        </a:rPr>
                        <a:t>AlthlonTBird</a:t>
                      </a:r>
                      <a:endParaRPr lang="en-GB" sz="1100" b="0" i="0" u="none" strike="noStrike" dirty="0">
                        <a:solidFill>
                          <a:srgbClr val="000000"/>
                        </a:solidFill>
                        <a:latin typeface="Calibri"/>
                      </a:endParaRPr>
                    </a:p>
                  </a:txBody>
                  <a:tcPr marL="2" marR="2" marT="2" marB="2" anchor="b">
                    <a:lnL>
                      <a:noFill/>
                    </a:lnL>
                    <a:lnR>
                      <a:noFill/>
                    </a:lnR>
                    <a:lnT>
                      <a:noFill/>
                    </a:lnT>
                    <a:lnB>
                      <a:noFill/>
                    </a:lnB>
                  </a:tcPr>
                </a:tc>
                <a:tc>
                  <a:txBody>
                    <a:bodyPr/>
                    <a:lstStyle/>
                    <a:p>
                      <a:pPr algn="r" fontAlgn="b"/>
                      <a:r>
                        <a:rPr lang="en-GB" sz="1100" b="0" i="0" u="none" strike="noStrike">
                          <a:solidFill>
                            <a:srgbClr val="000000"/>
                          </a:solidFill>
                          <a:latin typeface="Calibri"/>
                        </a:rPr>
                        <a:t>37,000,000</a:t>
                      </a:r>
                    </a:p>
                  </a:txBody>
                  <a:tcPr marL="2" marR="2" marT="2" marB="2" anchor="b">
                    <a:lnL>
                      <a:noFill/>
                    </a:lnL>
                    <a:lnR>
                      <a:noFill/>
                    </a:lnR>
                    <a:lnT>
                      <a:noFill/>
                    </a:lnT>
                    <a:lnB>
                      <a:noFill/>
                    </a:lnB>
                  </a:tcPr>
                </a:tc>
                <a:tc>
                  <a:txBody>
                    <a:bodyPr/>
                    <a:lstStyle/>
                    <a:p>
                      <a:pPr algn="r" fontAlgn="b"/>
                      <a:r>
                        <a:rPr lang="en-GB" sz="1100" b="0" i="0" u="none" strike="noStrike">
                          <a:solidFill>
                            <a:srgbClr val="000000"/>
                          </a:solidFill>
                          <a:latin typeface="Calibri"/>
                        </a:rPr>
                        <a:t>1000</a:t>
                      </a:r>
                    </a:p>
                  </a:txBody>
                  <a:tcPr marL="2" marR="2" marT="2" marB="2" anchor="b">
                    <a:lnL>
                      <a:noFill/>
                    </a:lnL>
                    <a:lnR>
                      <a:noFill/>
                    </a:lnR>
                    <a:lnT>
                      <a:noFill/>
                    </a:lnT>
                    <a:lnB>
                      <a:noFill/>
                    </a:lnB>
                  </a:tcPr>
                </a:tc>
              </a:tr>
              <a:tr h="190500">
                <a:tc>
                  <a:txBody>
                    <a:bodyPr/>
                    <a:lstStyle/>
                    <a:p>
                      <a:pPr algn="l" fontAlgn="b"/>
                      <a:r>
                        <a:rPr lang="en-GB" sz="1100" b="0" i="0" u="none" strike="noStrike" dirty="0">
                          <a:solidFill>
                            <a:srgbClr val="000000"/>
                          </a:solidFill>
                          <a:latin typeface="Calibri"/>
                        </a:rPr>
                        <a:t>2004</a:t>
                      </a:r>
                    </a:p>
                  </a:txBody>
                  <a:tcPr marL="2" marR="2" marT="2" marB="2" anchor="b">
                    <a:lnL>
                      <a:noFill/>
                    </a:lnL>
                    <a:lnR>
                      <a:noFill/>
                    </a:lnR>
                    <a:lnT>
                      <a:noFill/>
                    </a:lnT>
                    <a:lnB>
                      <a:noFill/>
                    </a:lnB>
                  </a:tcPr>
                </a:tc>
                <a:tc>
                  <a:txBody>
                    <a:bodyPr/>
                    <a:lstStyle/>
                    <a:p>
                      <a:pPr algn="r" fontAlgn="b"/>
                      <a:r>
                        <a:rPr lang="en-GB" sz="1100" b="0" i="0" u="none" strike="noStrike" dirty="0">
                          <a:solidFill>
                            <a:srgbClr val="000000"/>
                          </a:solidFill>
                          <a:latin typeface="Calibri"/>
                        </a:rPr>
                        <a:t>Athlon64</a:t>
                      </a:r>
                    </a:p>
                  </a:txBody>
                  <a:tcPr marL="2" marR="2" marT="2" marB="2" anchor="b">
                    <a:lnL>
                      <a:noFill/>
                    </a:lnL>
                    <a:lnR>
                      <a:noFill/>
                    </a:lnR>
                    <a:lnT>
                      <a:noFill/>
                    </a:lnT>
                    <a:lnB>
                      <a:noFill/>
                    </a:lnB>
                  </a:tcPr>
                </a:tc>
                <a:tc>
                  <a:txBody>
                    <a:bodyPr/>
                    <a:lstStyle/>
                    <a:p>
                      <a:pPr algn="r" fontAlgn="b"/>
                      <a:r>
                        <a:rPr lang="en-GB" sz="1100" b="0" i="0" u="none" strike="noStrike">
                          <a:solidFill>
                            <a:srgbClr val="000000"/>
                          </a:solidFill>
                          <a:latin typeface="Calibri"/>
                        </a:rPr>
                        <a:t>105,000,000</a:t>
                      </a:r>
                    </a:p>
                  </a:txBody>
                  <a:tcPr marL="2" marR="2" marT="2" marB="2" anchor="b">
                    <a:lnL>
                      <a:noFill/>
                    </a:lnL>
                    <a:lnR>
                      <a:noFill/>
                    </a:lnR>
                    <a:lnT>
                      <a:noFill/>
                    </a:lnT>
                    <a:lnB>
                      <a:noFill/>
                    </a:lnB>
                  </a:tcPr>
                </a:tc>
                <a:tc>
                  <a:txBody>
                    <a:bodyPr/>
                    <a:lstStyle/>
                    <a:p>
                      <a:pPr algn="r" fontAlgn="b"/>
                      <a:r>
                        <a:rPr lang="en-GB" sz="1100" b="0" i="0" u="none" strike="noStrike">
                          <a:solidFill>
                            <a:srgbClr val="000000"/>
                          </a:solidFill>
                          <a:latin typeface="Calibri"/>
                        </a:rPr>
                        <a:t>2,400</a:t>
                      </a:r>
                    </a:p>
                  </a:txBody>
                  <a:tcPr marL="2" marR="2" marT="2" marB="2" anchor="b">
                    <a:lnL>
                      <a:noFill/>
                    </a:lnL>
                    <a:lnR>
                      <a:noFill/>
                    </a:lnR>
                    <a:lnT>
                      <a:noFill/>
                    </a:lnT>
                    <a:lnB>
                      <a:noFill/>
                    </a:lnB>
                  </a:tcPr>
                </a:tc>
              </a:tr>
              <a:tr h="190500">
                <a:tc>
                  <a:txBody>
                    <a:bodyPr/>
                    <a:lstStyle/>
                    <a:p>
                      <a:pPr algn="l" fontAlgn="b"/>
                      <a:r>
                        <a:rPr lang="en-GB" sz="1100" b="0" i="0" u="none" strike="noStrike" dirty="0">
                          <a:solidFill>
                            <a:srgbClr val="000000"/>
                          </a:solidFill>
                          <a:latin typeface="Calibri"/>
                        </a:rPr>
                        <a:t>2005</a:t>
                      </a:r>
                    </a:p>
                  </a:txBody>
                  <a:tcPr marL="2" marR="2" marT="2" marB="2" anchor="b">
                    <a:lnL>
                      <a:noFill/>
                    </a:lnL>
                    <a:lnR>
                      <a:noFill/>
                    </a:lnR>
                    <a:lnT>
                      <a:noFill/>
                    </a:lnT>
                    <a:lnB>
                      <a:noFill/>
                    </a:lnB>
                  </a:tcPr>
                </a:tc>
                <a:tc>
                  <a:txBody>
                    <a:bodyPr/>
                    <a:lstStyle/>
                    <a:p>
                      <a:pPr algn="r" fontAlgn="b"/>
                      <a:r>
                        <a:rPr lang="en-GB" sz="1100" b="0" i="0" u="none" strike="noStrike" dirty="0">
                          <a:solidFill>
                            <a:srgbClr val="000000"/>
                          </a:solidFill>
                          <a:latin typeface="Calibri"/>
                        </a:rPr>
                        <a:t>Athlon64x2</a:t>
                      </a:r>
                    </a:p>
                  </a:txBody>
                  <a:tcPr marL="2" marR="2" marT="2" marB="2" anchor="b">
                    <a:lnL>
                      <a:noFill/>
                    </a:lnL>
                    <a:lnR>
                      <a:noFill/>
                    </a:lnR>
                    <a:lnT>
                      <a:noFill/>
                    </a:lnT>
                    <a:lnB>
                      <a:noFill/>
                    </a:lnB>
                  </a:tcPr>
                </a:tc>
                <a:tc>
                  <a:txBody>
                    <a:bodyPr/>
                    <a:lstStyle/>
                    <a:p>
                      <a:pPr algn="r" fontAlgn="b"/>
                      <a:r>
                        <a:rPr lang="en-GB" sz="1100" b="0" i="0" u="none" strike="noStrike">
                          <a:solidFill>
                            <a:srgbClr val="000000"/>
                          </a:solidFill>
                          <a:latin typeface="Calibri"/>
                        </a:rPr>
                        <a:t>233,000,000</a:t>
                      </a:r>
                    </a:p>
                  </a:txBody>
                  <a:tcPr marL="2" marR="2" marT="2" marB="2" anchor="b">
                    <a:lnL>
                      <a:noFill/>
                    </a:lnL>
                    <a:lnR>
                      <a:noFill/>
                    </a:lnR>
                    <a:lnT>
                      <a:noFill/>
                    </a:lnT>
                    <a:lnB>
                      <a:noFill/>
                    </a:lnB>
                  </a:tcPr>
                </a:tc>
                <a:tc>
                  <a:txBody>
                    <a:bodyPr/>
                    <a:lstStyle/>
                    <a:p>
                      <a:pPr algn="r" fontAlgn="b"/>
                      <a:r>
                        <a:rPr lang="en-GB" sz="1100" b="0" i="0" u="none" strike="noStrike">
                          <a:solidFill>
                            <a:srgbClr val="000000"/>
                          </a:solidFill>
                          <a:latin typeface="Calibri"/>
                        </a:rPr>
                        <a:t>2,400</a:t>
                      </a:r>
                    </a:p>
                  </a:txBody>
                  <a:tcPr marL="2" marR="2" marT="2" marB="2" anchor="b">
                    <a:lnL>
                      <a:noFill/>
                    </a:lnL>
                    <a:lnR>
                      <a:noFill/>
                    </a:lnR>
                    <a:lnT>
                      <a:noFill/>
                    </a:lnT>
                    <a:lnB>
                      <a:noFill/>
                    </a:lnB>
                  </a:tcPr>
                </a:tc>
              </a:tr>
              <a:tr h="190500">
                <a:tc>
                  <a:txBody>
                    <a:bodyPr/>
                    <a:lstStyle/>
                    <a:p>
                      <a:pPr algn="l" fontAlgn="b"/>
                      <a:r>
                        <a:rPr lang="en-GB" sz="1100" b="0" i="0" u="none" strike="noStrike" dirty="0">
                          <a:solidFill>
                            <a:srgbClr val="000000"/>
                          </a:solidFill>
                          <a:latin typeface="Calibri"/>
                        </a:rPr>
                        <a:t>2007</a:t>
                      </a:r>
                    </a:p>
                  </a:txBody>
                  <a:tcPr marL="2" marR="2" marT="2" marB="2" anchor="b">
                    <a:lnL>
                      <a:noFill/>
                    </a:lnL>
                    <a:lnR>
                      <a:noFill/>
                    </a:lnR>
                    <a:lnT>
                      <a:noFill/>
                    </a:lnT>
                    <a:lnB>
                      <a:noFill/>
                    </a:lnB>
                  </a:tcPr>
                </a:tc>
                <a:tc>
                  <a:txBody>
                    <a:bodyPr/>
                    <a:lstStyle/>
                    <a:p>
                      <a:pPr algn="r" fontAlgn="b"/>
                      <a:r>
                        <a:rPr lang="en-GB" sz="1100" b="0" i="0" u="none" strike="noStrike" dirty="0" err="1">
                          <a:solidFill>
                            <a:srgbClr val="000000"/>
                          </a:solidFill>
                          <a:latin typeface="Calibri"/>
                        </a:rPr>
                        <a:t>Phenom</a:t>
                      </a:r>
                      <a:endParaRPr lang="en-GB" sz="1100" b="0" i="0" u="none" strike="noStrike" dirty="0">
                        <a:solidFill>
                          <a:srgbClr val="000000"/>
                        </a:solidFill>
                        <a:latin typeface="Calibri"/>
                      </a:endParaRPr>
                    </a:p>
                  </a:txBody>
                  <a:tcPr marL="2" marR="2" marT="2" marB="2" anchor="b">
                    <a:lnL>
                      <a:noFill/>
                    </a:lnL>
                    <a:lnR>
                      <a:noFill/>
                    </a:lnR>
                    <a:lnT>
                      <a:noFill/>
                    </a:lnT>
                    <a:lnB>
                      <a:noFill/>
                    </a:lnB>
                  </a:tcPr>
                </a:tc>
                <a:tc>
                  <a:txBody>
                    <a:bodyPr/>
                    <a:lstStyle/>
                    <a:p>
                      <a:pPr algn="r" fontAlgn="b"/>
                      <a:r>
                        <a:rPr lang="en-GB" sz="1100" b="0" i="0" u="none" strike="noStrike">
                          <a:solidFill>
                            <a:srgbClr val="000000"/>
                          </a:solidFill>
                          <a:latin typeface="Calibri"/>
                        </a:rPr>
                        <a:t>450,000,000</a:t>
                      </a:r>
                    </a:p>
                  </a:txBody>
                  <a:tcPr marL="2" marR="2" marT="2" marB="2" anchor="b">
                    <a:lnL>
                      <a:noFill/>
                    </a:lnL>
                    <a:lnR>
                      <a:noFill/>
                    </a:lnR>
                    <a:lnT>
                      <a:noFill/>
                    </a:lnT>
                    <a:lnB>
                      <a:noFill/>
                    </a:lnB>
                  </a:tcPr>
                </a:tc>
                <a:tc>
                  <a:txBody>
                    <a:bodyPr/>
                    <a:lstStyle/>
                    <a:p>
                      <a:pPr algn="r" fontAlgn="b"/>
                      <a:r>
                        <a:rPr lang="en-GB" sz="1100" b="0" i="0" u="none" strike="noStrike">
                          <a:solidFill>
                            <a:srgbClr val="000000"/>
                          </a:solidFill>
                          <a:latin typeface="Calibri"/>
                        </a:rPr>
                        <a:t>2,200</a:t>
                      </a:r>
                    </a:p>
                  </a:txBody>
                  <a:tcPr marL="2" marR="2" marT="2" marB="2" anchor="b">
                    <a:lnL>
                      <a:noFill/>
                    </a:lnL>
                    <a:lnR>
                      <a:noFill/>
                    </a:lnR>
                    <a:lnT>
                      <a:noFill/>
                    </a:lnT>
                    <a:lnB>
                      <a:noFill/>
                    </a:lnB>
                  </a:tcPr>
                </a:tc>
              </a:tr>
              <a:tr h="190500">
                <a:tc>
                  <a:txBody>
                    <a:bodyPr/>
                    <a:lstStyle/>
                    <a:p>
                      <a:pPr algn="l" fontAlgn="b"/>
                      <a:r>
                        <a:rPr lang="en-GB" sz="1100" b="0" i="0" u="none" strike="noStrike" dirty="0">
                          <a:solidFill>
                            <a:srgbClr val="000000"/>
                          </a:solidFill>
                          <a:latin typeface="Calibri"/>
                        </a:rPr>
                        <a:t>2009</a:t>
                      </a:r>
                    </a:p>
                  </a:txBody>
                  <a:tcPr marL="2" marR="2" marT="2" marB="2" anchor="b">
                    <a:lnL>
                      <a:noFill/>
                    </a:lnL>
                    <a:lnR>
                      <a:noFill/>
                    </a:lnR>
                    <a:lnT>
                      <a:noFill/>
                    </a:lnT>
                    <a:lnB>
                      <a:noFill/>
                    </a:lnB>
                  </a:tcPr>
                </a:tc>
                <a:tc>
                  <a:txBody>
                    <a:bodyPr/>
                    <a:lstStyle/>
                    <a:p>
                      <a:pPr algn="r" fontAlgn="b"/>
                      <a:r>
                        <a:rPr lang="en-GB" sz="1100" b="0" i="0" u="none" strike="noStrike" dirty="0" err="1">
                          <a:solidFill>
                            <a:srgbClr val="000000"/>
                          </a:solidFill>
                          <a:latin typeface="Calibri"/>
                        </a:rPr>
                        <a:t>PhenomII</a:t>
                      </a:r>
                      <a:endParaRPr lang="en-GB" sz="1100" b="0" i="0" u="none" strike="noStrike" dirty="0">
                        <a:solidFill>
                          <a:srgbClr val="000000"/>
                        </a:solidFill>
                        <a:latin typeface="Calibri"/>
                      </a:endParaRPr>
                    </a:p>
                  </a:txBody>
                  <a:tcPr marL="2" marR="2" marT="2" marB="2" anchor="b">
                    <a:lnL>
                      <a:noFill/>
                    </a:lnL>
                    <a:lnR>
                      <a:noFill/>
                    </a:lnR>
                    <a:lnT>
                      <a:noFill/>
                    </a:lnT>
                    <a:lnB>
                      <a:noFill/>
                    </a:lnB>
                  </a:tcPr>
                </a:tc>
                <a:tc>
                  <a:txBody>
                    <a:bodyPr/>
                    <a:lstStyle/>
                    <a:p>
                      <a:pPr algn="r" fontAlgn="b"/>
                      <a:r>
                        <a:rPr lang="en-GB" sz="1100" b="0" i="0" u="none" strike="noStrike">
                          <a:solidFill>
                            <a:srgbClr val="000000"/>
                          </a:solidFill>
                          <a:latin typeface="Calibri"/>
                        </a:rPr>
                        <a:t>758,000,000</a:t>
                      </a:r>
                    </a:p>
                  </a:txBody>
                  <a:tcPr marL="2" marR="2" marT="2" marB="2" anchor="b">
                    <a:lnL>
                      <a:noFill/>
                    </a:lnL>
                    <a:lnR>
                      <a:noFill/>
                    </a:lnR>
                    <a:lnT>
                      <a:noFill/>
                    </a:lnT>
                    <a:lnB>
                      <a:noFill/>
                    </a:lnB>
                  </a:tcPr>
                </a:tc>
                <a:tc>
                  <a:txBody>
                    <a:bodyPr/>
                    <a:lstStyle/>
                    <a:p>
                      <a:pPr algn="r" fontAlgn="b"/>
                      <a:r>
                        <a:rPr lang="en-GB" sz="1100" b="0" i="0" u="none" strike="noStrike" dirty="0">
                          <a:solidFill>
                            <a:srgbClr val="000000"/>
                          </a:solidFill>
                          <a:latin typeface="Calibri"/>
                        </a:rPr>
                        <a:t>2,800</a:t>
                      </a:r>
                    </a:p>
                  </a:txBody>
                  <a:tcPr marL="2" marR="2" marT="2" marB="2" anchor="b">
                    <a:lnL>
                      <a:noFill/>
                    </a:lnL>
                    <a:lnR>
                      <a:noFill/>
                    </a:lnR>
                    <a:lnT>
                      <a:noFill/>
                    </a:lnT>
                    <a:lnB>
                      <a:noFill/>
                    </a:lnB>
                  </a:tcPr>
                </a:tc>
              </a:tr>
            </a:tbl>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a:gsLst>
            <a:gs pos="11000">
              <a:schemeClr val="bg1">
                <a:lumMod val="85000"/>
              </a:schemeClr>
            </a:gs>
            <a:gs pos="100000">
              <a:schemeClr val="bg1"/>
            </a:gs>
          </a:gsLst>
          <a:lin ang="156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 and Links</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Understand the Impact of Low-Lock Techniques in Multithreaded Apps.</a:t>
            </a:r>
            <a:br>
              <a:rPr lang="en-GB" dirty="0" smtClean="0"/>
            </a:br>
            <a:r>
              <a:rPr lang="en-GB" sz="2000" u="sng" dirty="0" smtClean="0">
                <a:solidFill>
                  <a:schemeClr val="accent6">
                    <a:lumMod val="75000"/>
                  </a:schemeClr>
                </a:solidFill>
              </a:rPr>
              <a:t>http://msdn.microsoft.com/en-us/magazine/cc163715.aspx</a:t>
            </a:r>
          </a:p>
          <a:p>
            <a:endParaRPr lang="en-GB" sz="2000" dirty="0" smtClean="0"/>
          </a:p>
          <a:p>
            <a:r>
              <a:rPr lang="en-US" dirty="0" smtClean="0"/>
              <a:t>Key Links</a:t>
            </a:r>
          </a:p>
          <a:p>
            <a:pPr lvl="1"/>
            <a:r>
              <a:rPr lang="en-US" sz="2400" dirty="0" smtClean="0"/>
              <a:t>Parallel Computing Dev Center</a:t>
            </a:r>
          </a:p>
          <a:p>
            <a:pPr lvl="2"/>
            <a:r>
              <a:rPr lang="en-US" sz="2000" u="sng" dirty="0" smtClean="0">
                <a:solidFill>
                  <a:schemeClr val="accent6">
                    <a:lumMod val="75000"/>
                  </a:schemeClr>
                </a:solidFill>
              </a:rPr>
              <a:t>http://msdn.com/concurrency  </a:t>
            </a:r>
          </a:p>
          <a:p>
            <a:pPr lvl="1"/>
            <a:r>
              <a:rPr lang="en-US" sz="2400" dirty="0" smtClean="0"/>
              <a:t>Code samples</a:t>
            </a:r>
          </a:p>
          <a:p>
            <a:pPr lvl="2"/>
            <a:r>
              <a:rPr lang="en-US" sz="2000" u="sng" dirty="0" smtClean="0"/>
              <a:t>http://code.msdn.microsoft.com/ParExtSamples </a:t>
            </a:r>
          </a:p>
          <a:p>
            <a:pPr lvl="1"/>
            <a:r>
              <a:rPr lang="en-US" sz="2400" dirty="0" smtClean="0"/>
              <a:t>Blogs</a:t>
            </a:r>
          </a:p>
          <a:p>
            <a:pPr lvl="2"/>
            <a:r>
              <a:rPr lang="en-US" sz="2000" dirty="0" smtClean="0"/>
              <a:t>Managed: </a:t>
            </a:r>
            <a:r>
              <a:rPr lang="en-US" sz="2000" u="sng" dirty="0" smtClean="0">
                <a:solidFill>
                  <a:schemeClr val="accent6">
                    <a:lumMod val="75000"/>
                  </a:schemeClr>
                </a:solidFill>
              </a:rPr>
              <a:t>http://blogs.msdn.com/pfxteam </a:t>
            </a:r>
          </a:p>
          <a:p>
            <a:pPr lvl="2"/>
            <a:r>
              <a:rPr lang="en-US" sz="2000" dirty="0" smtClean="0"/>
              <a:t>Tools: </a:t>
            </a:r>
            <a:r>
              <a:rPr lang="en-US" sz="2000" u="sng" dirty="0" smtClean="0">
                <a:solidFill>
                  <a:schemeClr val="accent6">
                    <a:lumMod val="75000"/>
                  </a:schemeClr>
                </a:solidFill>
              </a:rPr>
              <a:t>http://blogs.msdn.com/visualizeparallel  </a:t>
            </a:r>
          </a:p>
          <a:p>
            <a:pPr lvl="1"/>
            <a:r>
              <a:rPr lang="en-US" sz="2400" dirty="0" smtClean="0"/>
              <a:t>Forums</a:t>
            </a:r>
          </a:p>
          <a:p>
            <a:pPr lvl="2"/>
            <a:r>
              <a:rPr lang="en-US" sz="2000" u="sng" dirty="0" smtClean="0">
                <a:solidFill>
                  <a:schemeClr val="accent6">
                    <a:lumMod val="75000"/>
                  </a:schemeClr>
                </a:solidFill>
              </a:rPr>
              <a:t>http://social.msdn.microsoft.com/Forums/en-US/category/parallelcomputing </a:t>
            </a:r>
            <a:endParaRPr lang="en-US" sz="2000" u="sng" dirty="0">
              <a:solidFill>
                <a:schemeClr val="accent6">
                  <a:lumMod val="75000"/>
                </a:schemeClr>
              </a:solidFill>
            </a:endParaRPr>
          </a:p>
        </p:txBody>
      </p:sp>
      <p:sp>
        <p:nvSpPr>
          <p:cNvPr id="4" name="Rectangle 3"/>
          <p:cNvSpPr/>
          <p:nvPr/>
        </p:nvSpPr>
        <p:spPr>
          <a:xfrm>
            <a:off x="7143768" y="6286520"/>
            <a:ext cx="1800173" cy="369332"/>
          </a:xfrm>
          <a:prstGeom prst="rect">
            <a:avLst/>
          </a:prstGeom>
        </p:spPr>
        <p:txBody>
          <a:bodyPr wrap="none">
            <a:spAutoFit/>
          </a:bodyPr>
          <a:lstStyle/>
          <a:p>
            <a:r>
              <a:rPr lang="en-GB" dirty="0" smtClean="0"/>
              <a:t>blackmarble.com</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Transistor Counts &amp; Clock Speeds</a:t>
            </a:r>
            <a:endParaRPr lang="en-GB" dirty="0"/>
          </a:p>
        </p:txBody>
      </p:sp>
      <p:graphicFrame>
        <p:nvGraphicFramePr>
          <p:cNvPr id="6" name="Chart 5"/>
          <p:cNvGraphicFramePr/>
          <p:nvPr/>
        </p:nvGraphicFramePr>
        <p:xfrm>
          <a:off x="4286280" y="3714752"/>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p:nvPr/>
        </p:nvGraphicFramePr>
        <p:xfrm>
          <a:off x="357190" y="1357298"/>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672345" y="1571612"/>
            <a:ext cx="7900183" cy="380525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Transistor Count and Clock Speeds – Log10</a:t>
            </a:r>
            <a:endParaRPr lang="en-GB" dirty="0"/>
          </a:p>
        </p:txBody>
      </p:sp>
      <p:graphicFrame>
        <p:nvGraphicFramePr>
          <p:cNvPr id="4" name="Content Placeholder 3"/>
          <p:cNvGraphicFramePr>
            <a:graphicFrameLocks noGrp="1"/>
          </p:cNvGraphicFramePr>
          <p:nvPr>
            <p:ph idx="1"/>
          </p:nvPr>
        </p:nvGraphicFramePr>
        <p:xfrm>
          <a:off x="500034" y="1571612"/>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endParaRPr lang="en-GB" dirty="0"/>
          </a:p>
        </p:txBody>
      </p:sp>
      <p:sp>
        <p:nvSpPr>
          <p:cNvPr id="3" name="Content Placeholder 2"/>
          <p:cNvSpPr>
            <a:spLocks noGrp="1"/>
          </p:cNvSpPr>
          <p:nvPr>
            <p:ph idx="1"/>
          </p:nvPr>
        </p:nvSpPr>
        <p:spPr/>
        <p:txBody>
          <a:bodyPr/>
          <a:lstStyle/>
          <a:p>
            <a:r>
              <a:rPr lang="en-GB" dirty="0" smtClean="0"/>
              <a:t>Wintel - “Grove </a:t>
            </a:r>
            <a:r>
              <a:rPr lang="en-GB" dirty="0" err="1" smtClean="0"/>
              <a:t>giveth</a:t>
            </a:r>
            <a:r>
              <a:rPr lang="en-GB" dirty="0" smtClean="0"/>
              <a:t>, and Gates </a:t>
            </a:r>
            <a:r>
              <a:rPr lang="en-GB" dirty="0" err="1" smtClean="0"/>
              <a:t>taketh</a:t>
            </a:r>
            <a:r>
              <a:rPr lang="en-GB" dirty="0" smtClean="0"/>
              <a:t> away.” </a:t>
            </a:r>
          </a:p>
          <a:p>
            <a:r>
              <a:rPr lang="en-GB" dirty="0" smtClean="0"/>
              <a:t>Lazy programmers dream</a:t>
            </a:r>
          </a:p>
          <a:p>
            <a:endParaRPr lang="en-GB" dirty="0" smtClean="0"/>
          </a:p>
        </p:txBody>
      </p:sp>
      <p:sp>
        <p:nvSpPr>
          <p:cNvPr id="5" name="Title 1"/>
          <p:cNvSpPr txBox="1">
            <a:spLocks/>
          </p:cNvSpPr>
          <p:nvPr/>
        </p:nvSpPr>
        <p:spPr>
          <a:xfrm>
            <a:off x="609600" y="4270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400" b="0" i="0" u="none" strike="noStrike" kern="1200" cap="none" spc="0" normalizeH="0" baseline="0" noProof="0" dirty="0" smtClean="0">
                <a:ln>
                  <a:noFill/>
                </a:ln>
                <a:solidFill>
                  <a:schemeClr val="tx1"/>
                </a:solidFill>
                <a:effectLst/>
                <a:uLnTx/>
                <a:uFillTx/>
                <a:latin typeface="+mj-lt"/>
                <a:ea typeface="+mj-ea"/>
                <a:cs typeface="+mj-cs"/>
              </a:rPr>
              <a:t>“The Honeymoon”</a:t>
            </a:r>
            <a:endParaRPr kumimoji="0" lang="en-GB"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Moore’s </a:t>
            </a:r>
            <a:r>
              <a:rPr lang="en-GB" dirty="0" smtClean="0"/>
              <a:t>Law is NOT dead.</a:t>
            </a:r>
            <a:endParaRPr lang="en-GB" dirty="0"/>
          </a:p>
        </p:txBody>
      </p:sp>
      <p:sp>
        <p:nvSpPr>
          <p:cNvPr id="3" name="Content Placeholder 2"/>
          <p:cNvSpPr>
            <a:spLocks noGrp="1"/>
          </p:cNvSpPr>
          <p:nvPr>
            <p:ph idx="1"/>
          </p:nvPr>
        </p:nvSpPr>
        <p:spPr/>
        <p:txBody>
          <a:bodyPr>
            <a:normAutofit fontScale="77500" lnSpcReduction="20000"/>
          </a:bodyPr>
          <a:lstStyle/>
          <a:p>
            <a:r>
              <a:rPr lang="en-GB" u="sng" dirty="0" smtClean="0">
                <a:solidFill>
                  <a:schemeClr val="accent6">
                    <a:lumMod val="75000"/>
                  </a:schemeClr>
                </a:solidFill>
              </a:rPr>
              <a:t>http://</a:t>
            </a:r>
            <a:r>
              <a:rPr lang="en-GB" u="sng" dirty="0" smtClean="0">
                <a:solidFill>
                  <a:schemeClr val="accent6">
                    <a:lumMod val="75000"/>
                  </a:schemeClr>
                </a:solidFill>
              </a:rPr>
              <a:t>www.engadget.com/2010/05/03/nvidia-vp-says-moores-law-is-dead</a:t>
            </a:r>
          </a:p>
          <a:p>
            <a:endParaRPr lang="en-GB" u="sng" dirty="0" smtClean="0">
              <a:solidFill>
                <a:schemeClr val="accent6">
                  <a:lumMod val="75000"/>
                </a:schemeClr>
              </a:solidFill>
            </a:endParaRPr>
          </a:p>
          <a:p>
            <a:r>
              <a:rPr lang="en-GB" u="sng" dirty="0" smtClean="0">
                <a:solidFill>
                  <a:schemeClr val="accent6">
                    <a:lumMod val="75000"/>
                  </a:schemeClr>
                </a:solidFill>
              </a:rPr>
              <a:t>http://</a:t>
            </a:r>
            <a:r>
              <a:rPr lang="en-GB" u="sng" dirty="0" smtClean="0">
                <a:solidFill>
                  <a:schemeClr val="accent6">
                    <a:lumMod val="75000"/>
                  </a:schemeClr>
                </a:solidFill>
              </a:rPr>
              <a:t>arstechnica.com/business/news/2010/05/moores-law-is-not-dead-its-merely-pining-for-the-fjords.ars</a:t>
            </a:r>
          </a:p>
          <a:p>
            <a:endParaRPr lang="en-GB" dirty="0" smtClean="0">
              <a:solidFill>
                <a:schemeClr val="tx2"/>
              </a:solidFill>
            </a:endParaRPr>
          </a:p>
          <a:p>
            <a:r>
              <a:rPr lang="en-GB" dirty="0" smtClean="0"/>
              <a:t>Last few years clock speeds flatten out at approx 3 </a:t>
            </a:r>
            <a:r>
              <a:rPr lang="en-GB" dirty="0" err="1" smtClean="0"/>
              <a:t>Ghz</a:t>
            </a:r>
            <a:endParaRPr lang="en-GB" dirty="0" smtClean="0"/>
          </a:p>
          <a:p>
            <a:pPr lvl="1"/>
            <a:r>
              <a:rPr lang="en-GB" dirty="0" smtClean="0"/>
              <a:t>limited by silicon </a:t>
            </a:r>
            <a:r>
              <a:rPr lang="en-GB" dirty="0" smtClean="0"/>
              <a:t>tech</a:t>
            </a:r>
          </a:p>
          <a:p>
            <a:pPr lvl="1"/>
            <a:endParaRPr lang="en-GB" dirty="0" smtClean="0"/>
          </a:p>
          <a:p>
            <a:r>
              <a:rPr lang="en-GB" dirty="0" smtClean="0"/>
              <a:t>Transistor counts continue to increase, but</a:t>
            </a:r>
            <a:r>
              <a:rPr lang="en-GB" dirty="0" smtClean="0"/>
              <a:t>...</a:t>
            </a:r>
          </a:p>
          <a:p>
            <a:endParaRPr lang="en-GB" dirty="0" smtClean="0"/>
          </a:p>
          <a:p>
            <a:r>
              <a:rPr lang="en-GB" dirty="0" smtClean="0"/>
              <a:t>More cores not faster processors</a:t>
            </a:r>
          </a:p>
          <a:p>
            <a:endParaRPr lang="en-GB" dirty="0"/>
          </a:p>
        </p:txBody>
      </p:sp>
    </p:spTree>
  </p:cSld>
  <p:clrMapOvr>
    <a:masterClrMapping/>
  </p:clrMapOvr>
</p:sld>
</file>

<file path=ppt/theme/theme1.xml><?xml version="1.0" encoding="utf-8"?>
<a:theme xmlns:a="http://schemas.openxmlformats.org/drawingml/2006/main" name="Office Theme">
  <a:themeElements>
    <a:clrScheme name="Custom 1">
      <a:dk1>
        <a:srgbClr val="3F3F3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1318</TotalTime>
  <Words>1759</Words>
  <Application>Microsoft Office PowerPoint</Application>
  <PresentationFormat>On-screen Show (4:3)</PresentationFormat>
  <Paragraphs>434</Paragraphs>
  <Slides>40</Slides>
  <Notes>6</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Barry Wimlett</vt:lpstr>
      <vt:lpstr>Concurrent Programming</vt:lpstr>
      <vt:lpstr>Moore’s Law April 19 1965</vt:lpstr>
      <vt:lpstr>Some Data</vt:lpstr>
      <vt:lpstr>Transistor Counts &amp; Clock Speeds</vt:lpstr>
      <vt:lpstr>Slide 6</vt:lpstr>
      <vt:lpstr>Transistor Count and Clock Speeds – Log10</vt:lpstr>
      <vt:lpstr> </vt:lpstr>
      <vt:lpstr>Moore’s Law is NOT dead.</vt:lpstr>
      <vt:lpstr>Problems With More Cores</vt:lpstr>
      <vt:lpstr>Single Core</vt:lpstr>
      <vt:lpstr>Multi Core</vt:lpstr>
      <vt:lpstr>ManyCore</vt:lpstr>
      <vt:lpstr>Windows 7/Server 2008</vt:lpstr>
      <vt:lpstr>Slide 15</vt:lpstr>
      <vt:lpstr>Slide 16</vt:lpstr>
      <vt:lpstr>Multi-threading</vt:lpstr>
      <vt:lpstr>Asynch Programming</vt:lpstr>
      <vt:lpstr>Problems</vt:lpstr>
      <vt:lpstr>User as a bottleneck</vt:lpstr>
      <vt:lpstr>The future</vt:lpstr>
      <vt:lpstr>Task-Orientated</vt:lpstr>
      <vt:lpstr>New for .Net4 for NOW</vt:lpstr>
      <vt:lpstr>Parallel Computing and .net4</vt:lpstr>
      <vt:lpstr>ThreadPool in .NET 3.5</vt:lpstr>
      <vt:lpstr>ThreadPool in .NET 4</vt:lpstr>
      <vt:lpstr>Demo Time </vt:lpstr>
      <vt:lpstr>Easy wins with P/LINQ</vt:lpstr>
      <vt:lpstr>Slide 29</vt:lpstr>
      <vt:lpstr>Slide 30</vt:lpstr>
      <vt:lpstr>TPL - Task is Your New Best Friend</vt:lpstr>
      <vt:lpstr>Demo Time </vt:lpstr>
      <vt:lpstr>IObserver&lt;T&gt;,IObservable&lt;T&gt;</vt:lpstr>
      <vt:lpstr>Code Show and Tell</vt:lpstr>
      <vt:lpstr>New Sync Primitives in .NET 4</vt:lpstr>
      <vt:lpstr>Parrallel Extensions Extras</vt:lpstr>
      <vt:lpstr>LINQ for TASKS http://blogs.msdn.com/pfxteam/archive/2010/04/04/9990343.aspx</vt:lpstr>
      <vt:lpstr>PipeLine</vt:lpstr>
      <vt:lpstr>Visual Studio</vt:lpstr>
      <vt:lpstr>Summary and Links</vt:lpstr>
    </vt:vector>
  </TitlesOfParts>
  <Company>Black Marble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Concurrent Programming</dc:title>
  <dc:creator>barry</dc:creator>
  <cp:lastModifiedBy>Lauren</cp:lastModifiedBy>
  <cp:revision>138</cp:revision>
  <dcterms:created xsi:type="dcterms:W3CDTF">2009-11-30T11:03:36Z</dcterms:created>
  <dcterms:modified xsi:type="dcterms:W3CDTF">2010-05-06T15:00:15Z</dcterms:modified>
</cp:coreProperties>
</file>